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3"/>
  </p:notesMasterIdLst>
  <p:sldIdLst>
    <p:sldId id="272" r:id="rId2"/>
    <p:sldId id="278" r:id="rId3"/>
    <p:sldId id="276" r:id="rId4"/>
    <p:sldId id="277" r:id="rId5"/>
    <p:sldId id="267" r:id="rId6"/>
    <p:sldId id="271" r:id="rId7"/>
    <p:sldId id="268" r:id="rId8"/>
    <p:sldId id="274" r:id="rId9"/>
    <p:sldId id="275" r:id="rId10"/>
    <p:sldId id="266" r:id="rId11"/>
    <p:sldId id="273" r:id="rId12"/>
  </p:sldIdLst>
  <p:sldSz cx="6858000" cy="9906000" type="A4"/>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ll Stabel" initials="JS" lastIdx="2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0068"/>
    <a:srgbClr val="4CA146"/>
    <a:srgbClr val="E5233D"/>
    <a:srgbClr val="EAE5E5"/>
    <a:srgbClr val="14496B"/>
    <a:srgbClr val="E0DEDE"/>
    <a:srgbClr val="A31C44"/>
    <a:srgbClr val="DE1768"/>
    <a:srgbClr val="A97E27"/>
    <a:srgbClr val="1836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069" autoAdjust="0"/>
    <p:restoredTop sz="96459" autoAdjust="0"/>
  </p:normalViewPr>
  <p:slideViewPr>
    <p:cSldViewPr snapToGrid="0">
      <p:cViewPr>
        <p:scale>
          <a:sx n="81" d="100"/>
          <a:sy n="81" d="100"/>
        </p:scale>
        <p:origin x="-1788" y="-24"/>
      </p:cViewPr>
      <p:guideLst>
        <p:guide orient="horz" pos="312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970938" y="0"/>
            <a:ext cx="3037840" cy="466435"/>
          </a:xfrm>
          <a:prstGeom prst="rect">
            <a:avLst/>
          </a:prstGeom>
        </p:spPr>
        <p:txBody>
          <a:bodyPr vert="horz" lIns="91440" tIns="45720" rIns="91440" bIns="45720" rtlCol="0"/>
          <a:lstStyle>
            <a:lvl1pPr algn="r">
              <a:defRPr sz="1200"/>
            </a:lvl1pPr>
          </a:lstStyle>
          <a:p>
            <a:fld id="{2072FACF-E59D-4414-B5F1-1EEF144FB185}" type="datetimeFigureOut">
              <a:rPr lang="nl-BE" smtClean="0"/>
              <a:t>21/10/2019</a:t>
            </a:fld>
            <a:endParaRPr lang="nl-BE"/>
          </a:p>
        </p:txBody>
      </p:sp>
      <p:sp>
        <p:nvSpPr>
          <p:cNvPr id="4" name="Slide Image Placeholder 3"/>
          <p:cNvSpPr>
            <a:spLocks noGrp="1" noRot="1" noChangeAspect="1"/>
          </p:cNvSpPr>
          <p:nvPr>
            <p:ph type="sldImg" idx="2"/>
          </p:nvPr>
        </p:nvSpPr>
        <p:spPr>
          <a:xfrm>
            <a:off x="2419350" y="1162050"/>
            <a:ext cx="2171700" cy="31369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701040" y="4473893"/>
            <a:ext cx="5608320" cy="366045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829968"/>
            <a:ext cx="3037840" cy="466434"/>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970938" y="8829968"/>
            <a:ext cx="3037840" cy="466434"/>
          </a:xfrm>
          <a:prstGeom prst="rect">
            <a:avLst/>
          </a:prstGeom>
        </p:spPr>
        <p:txBody>
          <a:bodyPr vert="horz" lIns="91440" tIns="45720" rIns="91440" bIns="45720" rtlCol="0" anchor="b"/>
          <a:lstStyle>
            <a:lvl1pPr algn="r">
              <a:defRPr sz="1200"/>
            </a:lvl1pPr>
          </a:lstStyle>
          <a:p>
            <a:fld id="{0B21222C-76A4-4975-9736-989F07BA7218}" type="slidenum">
              <a:rPr lang="nl-BE" smtClean="0"/>
              <a:t>‹nr.›</a:t>
            </a:fld>
            <a:endParaRPr lang="nl-BE"/>
          </a:p>
        </p:txBody>
      </p:sp>
    </p:spTree>
    <p:extLst>
      <p:ext uri="{BB962C8B-B14F-4D97-AF65-F5344CB8AC3E}">
        <p14:creationId xmlns:p14="http://schemas.microsoft.com/office/powerpoint/2010/main" val="3627542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0B21222C-76A4-4975-9736-989F07BA7218}" type="slidenum">
              <a:rPr lang="nl-BE" smtClean="0"/>
              <a:t>8</a:t>
            </a:fld>
            <a:endParaRPr lang="nl-BE"/>
          </a:p>
        </p:txBody>
      </p:sp>
    </p:spTree>
    <p:extLst>
      <p:ext uri="{BB962C8B-B14F-4D97-AF65-F5344CB8AC3E}">
        <p14:creationId xmlns:p14="http://schemas.microsoft.com/office/powerpoint/2010/main" val="1958818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0B21222C-76A4-4975-9736-989F07BA7218}" type="slidenum">
              <a:rPr lang="nl-BE" smtClean="0"/>
              <a:t>9</a:t>
            </a:fld>
            <a:endParaRPr lang="nl-BE"/>
          </a:p>
        </p:txBody>
      </p:sp>
    </p:spTree>
    <p:extLst>
      <p:ext uri="{BB962C8B-B14F-4D97-AF65-F5344CB8AC3E}">
        <p14:creationId xmlns:p14="http://schemas.microsoft.com/office/powerpoint/2010/main" val="880885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87CF3C-E4E0-424A-BD8B-F6E93B7747A9}" type="datetimeFigureOut">
              <a:rPr lang="nl-BE" smtClean="0"/>
              <a:t>21/10/2019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13E1CA5-7793-4CF5-89BC-1715F2912A07}" type="slidenum">
              <a:rPr lang="nl-BE" smtClean="0"/>
              <a:t>‹nr.›</a:t>
            </a:fld>
            <a:endParaRPr lang="nl-BE"/>
          </a:p>
        </p:txBody>
      </p:sp>
    </p:spTree>
    <p:extLst>
      <p:ext uri="{BB962C8B-B14F-4D97-AF65-F5344CB8AC3E}">
        <p14:creationId xmlns:p14="http://schemas.microsoft.com/office/powerpoint/2010/main" val="28039070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87CF3C-E4E0-424A-BD8B-F6E93B7747A9}" type="datetimeFigureOut">
              <a:rPr lang="nl-BE" smtClean="0"/>
              <a:t>21/10/2019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13E1CA5-7793-4CF5-89BC-1715F2912A07}" type="slidenum">
              <a:rPr lang="nl-BE" smtClean="0"/>
              <a:t>‹nr.›</a:t>
            </a:fld>
            <a:endParaRPr lang="nl-BE"/>
          </a:p>
        </p:txBody>
      </p:sp>
    </p:spTree>
    <p:extLst>
      <p:ext uri="{BB962C8B-B14F-4D97-AF65-F5344CB8AC3E}">
        <p14:creationId xmlns:p14="http://schemas.microsoft.com/office/powerpoint/2010/main" val="1076250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87CF3C-E4E0-424A-BD8B-F6E93B7747A9}" type="datetimeFigureOut">
              <a:rPr lang="nl-BE" smtClean="0"/>
              <a:t>21/10/2019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13E1CA5-7793-4CF5-89BC-1715F2912A07}" type="slidenum">
              <a:rPr lang="nl-BE" smtClean="0"/>
              <a:t>‹nr.›</a:t>
            </a:fld>
            <a:endParaRPr lang="nl-BE"/>
          </a:p>
        </p:txBody>
      </p:sp>
    </p:spTree>
    <p:extLst>
      <p:ext uri="{BB962C8B-B14F-4D97-AF65-F5344CB8AC3E}">
        <p14:creationId xmlns:p14="http://schemas.microsoft.com/office/powerpoint/2010/main" val="3295261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87CF3C-E4E0-424A-BD8B-F6E93B7747A9}" type="datetimeFigureOut">
              <a:rPr lang="nl-BE" smtClean="0"/>
              <a:t>21/10/2019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C13E1CA5-7793-4CF5-89BC-1715F2912A07}" type="slidenum">
              <a:rPr lang="nl-BE" smtClean="0"/>
              <a:t>‹nr.›</a:t>
            </a:fld>
            <a:endParaRPr lang="nl-BE"/>
          </a:p>
        </p:txBody>
      </p:sp>
    </p:spTree>
    <p:extLst>
      <p:ext uri="{BB962C8B-B14F-4D97-AF65-F5344CB8AC3E}">
        <p14:creationId xmlns:p14="http://schemas.microsoft.com/office/powerpoint/2010/main" val="882045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87CF3C-E4E0-424A-BD8B-F6E93B7747A9}" type="datetimeFigureOut">
              <a:rPr lang="nl-BE" smtClean="0"/>
              <a:t>21/10/2019</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C13E1CA5-7793-4CF5-89BC-1715F2912A07}" type="slidenum">
              <a:rPr lang="nl-BE" smtClean="0"/>
              <a:t>‹nr.›</a:t>
            </a:fld>
            <a:endParaRPr lang="nl-BE"/>
          </a:p>
        </p:txBody>
      </p:sp>
    </p:spTree>
    <p:extLst>
      <p:ext uri="{BB962C8B-B14F-4D97-AF65-F5344CB8AC3E}">
        <p14:creationId xmlns:p14="http://schemas.microsoft.com/office/powerpoint/2010/main" val="1336942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87CF3C-E4E0-424A-BD8B-F6E93B7747A9}" type="datetimeFigureOut">
              <a:rPr lang="nl-BE" smtClean="0"/>
              <a:t>21/10/2019</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C13E1CA5-7793-4CF5-89BC-1715F2912A07}" type="slidenum">
              <a:rPr lang="nl-BE" smtClean="0"/>
              <a:t>‹nr.›</a:t>
            </a:fld>
            <a:endParaRPr lang="nl-BE"/>
          </a:p>
        </p:txBody>
      </p:sp>
    </p:spTree>
    <p:extLst>
      <p:ext uri="{BB962C8B-B14F-4D97-AF65-F5344CB8AC3E}">
        <p14:creationId xmlns:p14="http://schemas.microsoft.com/office/powerpoint/2010/main" val="2864393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87CF3C-E4E0-424A-BD8B-F6E93B7747A9}" type="datetimeFigureOut">
              <a:rPr lang="nl-BE" smtClean="0"/>
              <a:t>21/10/2019</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C13E1CA5-7793-4CF5-89BC-1715F2912A07}" type="slidenum">
              <a:rPr lang="nl-BE" smtClean="0"/>
              <a:t>‹nr.›</a:t>
            </a:fld>
            <a:endParaRPr lang="nl-BE"/>
          </a:p>
        </p:txBody>
      </p:sp>
    </p:spTree>
    <p:extLst>
      <p:ext uri="{BB962C8B-B14F-4D97-AF65-F5344CB8AC3E}">
        <p14:creationId xmlns:p14="http://schemas.microsoft.com/office/powerpoint/2010/main" val="2639352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B87CF3C-E4E0-424A-BD8B-F6E93B7747A9}" type="datetimeFigureOut">
              <a:rPr lang="nl-BE" smtClean="0"/>
              <a:t>21/10/2019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C13E1CA5-7793-4CF5-89BC-1715F2912A07}" type="slidenum">
              <a:rPr lang="nl-BE" smtClean="0"/>
              <a:t>‹nr.›</a:t>
            </a:fld>
            <a:endParaRPr lang="nl-BE"/>
          </a:p>
        </p:txBody>
      </p:sp>
    </p:spTree>
    <p:extLst>
      <p:ext uri="{BB962C8B-B14F-4D97-AF65-F5344CB8AC3E}">
        <p14:creationId xmlns:p14="http://schemas.microsoft.com/office/powerpoint/2010/main" val="2258685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5B87CF3C-E4E0-424A-BD8B-F6E93B7747A9}" type="datetimeFigureOut">
              <a:rPr lang="nl-BE" smtClean="0"/>
              <a:t>21/10/2019</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C13E1CA5-7793-4CF5-89BC-1715F2912A07}" type="slidenum">
              <a:rPr lang="nl-BE" smtClean="0"/>
              <a:t>‹nr.›</a:t>
            </a:fld>
            <a:endParaRPr lang="nl-BE"/>
          </a:p>
        </p:txBody>
      </p:sp>
    </p:spTree>
    <p:extLst>
      <p:ext uri="{BB962C8B-B14F-4D97-AF65-F5344CB8AC3E}">
        <p14:creationId xmlns:p14="http://schemas.microsoft.com/office/powerpoint/2010/main" val="680235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87CF3C-E4E0-424A-BD8B-F6E93B7747A9}" type="datetimeFigureOut">
              <a:rPr lang="nl-BE" smtClean="0"/>
              <a:t>21/10/2019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13E1CA5-7793-4CF5-89BC-1715F2912A07}" type="slidenum">
              <a:rPr lang="nl-BE" smtClean="0"/>
              <a:t>‹nr.›</a:t>
            </a:fld>
            <a:endParaRPr lang="nl-BE"/>
          </a:p>
        </p:txBody>
      </p:sp>
    </p:spTree>
    <p:extLst>
      <p:ext uri="{BB962C8B-B14F-4D97-AF65-F5344CB8AC3E}">
        <p14:creationId xmlns:p14="http://schemas.microsoft.com/office/powerpoint/2010/main" val="2726973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87CF3C-E4E0-424A-BD8B-F6E93B7747A9}" type="datetimeFigureOut">
              <a:rPr lang="nl-BE" smtClean="0"/>
              <a:t>21/10/2019</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13E1CA5-7793-4CF5-89BC-1715F2912A07}" type="slidenum">
              <a:rPr lang="nl-BE" smtClean="0"/>
              <a:t>‹nr.›</a:t>
            </a:fld>
            <a:endParaRPr lang="nl-BE"/>
          </a:p>
        </p:txBody>
      </p:sp>
    </p:spTree>
    <p:extLst>
      <p:ext uri="{BB962C8B-B14F-4D97-AF65-F5344CB8AC3E}">
        <p14:creationId xmlns:p14="http://schemas.microsoft.com/office/powerpoint/2010/main" val="1394222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5B87CF3C-E4E0-424A-BD8B-F6E93B7747A9}" type="datetimeFigureOut">
              <a:rPr lang="nl-BE" smtClean="0"/>
              <a:t>21/10/2019</a:t>
            </a:fld>
            <a:endParaRPr lang="nl-BE"/>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C13E1CA5-7793-4CF5-89BC-1715F2912A07}" type="slidenum">
              <a:rPr lang="nl-BE" smtClean="0"/>
              <a:t>‹nr.›</a:t>
            </a:fld>
            <a:endParaRPr lang="nl-BE"/>
          </a:p>
        </p:txBody>
      </p:sp>
    </p:spTree>
    <p:extLst>
      <p:ext uri="{BB962C8B-B14F-4D97-AF65-F5344CB8AC3E}">
        <p14:creationId xmlns:p14="http://schemas.microsoft.com/office/powerpoint/2010/main" val="38767864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g"/><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jp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9.png"/><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9.png"/><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2" Type="http://schemas.openxmlformats.org/officeDocument/2006/relationships/hyperlink" Target="http://www.ey.com/be" TargetMode="Externa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5DE7E0A9-AD26-4836-8043-5BDE1BC9B37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469" r="45833"/>
          <a:stretch/>
        </p:blipFill>
        <p:spPr>
          <a:xfrm>
            <a:off x="-1" y="0"/>
            <a:ext cx="6858001" cy="9907052"/>
          </a:xfrm>
          <a:prstGeom prst="rect">
            <a:avLst/>
          </a:prstGeom>
        </p:spPr>
      </p:pic>
      <p:sp>
        <p:nvSpPr>
          <p:cNvPr id="9" name="Subtitle 2">
            <a:extLst>
              <a:ext uri="{FF2B5EF4-FFF2-40B4-BE49-F238E27FC236}">
                <a16:creationId xmlns:a16="http://schemas.microsoft.com/office/drawing/2014/main" xmlns="" id="{45089210-77EA-4AFB-A171-2466D00DD2EC}"/>
              </a:ext>
            </a:extLst>
          </p:cNvPr>
          <p:cNvSpPr txBox="1">
            <a:spLocks/>
          </p:cNvSpPr>
          <p:nvPr/>
        </p:nvSpPr>
        <p:spPr>
          <a:xfrm>
            <a:off x="1412772" y="8603225"/>
            <a:ext cx="2726609" cy="589119"/>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endParaRPr lang="nl-BE" sz="1400" i="1" dirty="0">
              <a:latin typeface="Bahnschrift Light" panose="020B0502040204020203" pitchFamily="34" charset="0"/>
            </a:endParaRPr>
          </a:p>
        </p:txBody>
      </p:sp>
      <p:pic>
        <p:nvPicPr>
          <p:cNvPr id="1028" name="Picture 4" descr="Afbeeldingsresultaat voor ey logo wit">
            <a:extLst>
              <a:ext uri="{FF2B5EF4-FFF2-40B4-BE49-F238E27FC236}">
                <a16:creationId xmlns:a16="http://schemas.microsoft.com/office/drawing/2014/main" xmlns="" id="{6DA81781-B149-402C-AC5F-C6422E8A132F}"/>
              </a:ext>
            </a:extLst>
          </p:cNvPr>
          <p:cNvPicPr>
            <a:picLocks noChangeAspect="1" noChangeArrowheads="1"/>
          </p:cNvPicPr>
          <p:nvPr/>
        </p:nvPicPr>
        <p:blipFill>
          <a:blip r:embed="rId3" cstate="print">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5916385" y="9104669"/>
            <a:ext cx="1025189" cy="683459"/>
          </a:xfrm>
          <a:prstGeom prst="rect">
            <a:avLst/>
          </a:prstGeom>
          <a:noFill/>
          <a:extLst>
            <a:ext uri="{909E8E84-426E-40DD-AFC4-6F175D3DCCD1}">
              <a14:hiddenFill xmlns:a14="http://schemas.microsoft.com/office/drawing/2010/main">
                <a:solidFill>
                  <a:srgbClr val="FFFFFF"/>
                </a:solidFill>
              </a14:hiddenFill>
            </a:ext>
          </a:extLst>
        </p:spPr>
      </p:pic>
      <p:sp>
        <p:nvSpPr>
          <p:cNvPr id="10" name="Subtitle 2">
            <a:extLst>
              <a:ext uri="{FF2B5EF4-FFF2-40B4-BE49-F238E27FC236}">
                <a16:creationId xmlns:a16="http://schemas.microsoft.com/office/drawing/2014/main" xmlns="" id="{B3BCA601-8577-4D4A-B5F8-A6C4A02B1A17}"/>
              </a:ext>
            </a:extLst>
          </p:cNvPr>
          <p:cNvSpPr txBox="1">
            <a:spLocks/>
          </p:cNvSpPr>
          <p:nvPr/>
        </p:nvSpPr>
        <p:spPr>
          <a:xfrm>
            <a:off x="3344635" y="9206371"/>
            <a:ext cx="5143500" cy="2391656"/>
          </a:xfrm>
          <a:prstGeom prst="rect">
            <a:avLst/>
          </a:prstGeom>
        </p:spPr>
        <p:txBody>
          <a:bodyPr vert="horz" lIns="91440" tIns="45720" rIns="91440" bIns="45720" rtlCol="0">
            <a:norm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gn="l"/>
            <a:r>
              <a:rPr lang="nl-BE" sz="1050" i="1" dirty="0" smtClean="0">
                <a:solidFill>
                  <a:schemeClr val="bg1"/>
                </a:solidFill>
                <a:latin typeface="Bahnschrift Light" panose="020B0502040204020203" pitchFamily="34" charset="0"/>
              </a:rPr>
              <a:t>Eindrapport door</a:t>
            </a:r>
          </a:p>
          <a:p>
            <a:pPr algn="l"/>
            <a:r>
              <a:rPr lang="nl-BE" sz="1050" i="1" dirty="0" smtClean="0">
                <a:solidFill>
                  <a:schemeClr val="bg1"/>
                </a:solidFill>
                <a:latin typeface="Bahnschrift Light" panose="020B0502040204020203" pitchFamily="34" charset="0"/>
              </a:rPr>
              <a:t>Prof. Dr. Hans Verboven en Isabeau Vandorpe</a:t>
            </a:r>
            <a:endParaRPr lang="nl-BE" sz="1050" i="1" dirty="0">
              <a:solidFill>
                <a:schemeClr val="bg1"/>
              </a:solidFill>
              <a:latin typeface="Bahnschrift Light" panose="020B0502040204020203" pitchFamily="34" charset="0"/>
            </a:endParaRPr>
          </a:p>
        </p:txBody>
      </p:sp>
      <p:sp>
        <p:nvSpPr>
          <p:cNvPr id="3" name="Subtitle 2">
            <a:extLst>
              <a:ext uri="{FF2B5EF4-FFF2-40B4-BE49-F238E27FC236}">
                <a16:creationId xmlns:a16="http://schemas.microsoft.com/office/drawing/2014/main" xmlns="" id="{447B40E5-F67D-4622-9F6F-180D9EB262D8}"/>
              </a:ext>
            </a:extLst>
          </p:cNvPr>
          <p:cNvSpPr>
            <a:spLocks noGrp="1"/>
          </p:cNvSpPr>
          <p:nvPr>
            <p:ph type="subTitle" idx="1"/>
          </p:nvPr>
        </p:nvSpPr>
        <p:spPr>
          <a:xfrm>
            <a:off x="852447" y="8395830"/>
            <a:ext cx="6005553" cy="603854"/>
          </a:xfrm>
        </p:spPr>
        <p:txBody>
          <a:bodyPr>
            <a:normAutofit/>
          </a:bodyPr>
          <a:lstStyle/>
          <a:p>
            <a:r>
              <a:rPr lang="nl-BE" b="1" i="1" dirty="0">
                <a:solidFill>
                  <a:schemeClr val="bg1"/>
                </a:solidFill>
                <a:latin typeface="EYInterstate" panose="02000503020000020004" pitchFamily="2" charset="0"/>
              </a:rPr>
              <a:t>… en de Duurzame Ontwikkelingsdoelstellingen</a:t>
            </a:r>
          </a:p>
        </p:txBody>
      </p:sp>
      <p:grpSp>
        <p:nvGrpSpPr>
          <p:cNvPr id="6" name="Group 5">
            <a:extLst>
              <a:ext uri="{FF2B5EF4-FFF2-40B4-BE49-F238E27FC236}">
                <a16:creationId xmlns:a16="http://schemas.microsoft.com/office/drawing/2014/main" xmlns="" id="{30B2A0FE-B5BC-4D3E-9A6B-DD365F9DA511}"/>
              </a:ext>
            </a:extLst>
          </p:cNvPr>
          <p:cNvGrpSpPr/>
          <p:nvPr/>
        </p:nvGrpSpPr>
        <p:grpSpPr>
          <a:xfrm>
            <a:off x="82733" y="90041"/>
            <a:ext cx="1246909" cy="1246909"/>
            <a:chOff x="233403" y="263236"/>
            <a:chExt cx="1246909" cy="1246909"/>
          </a:xfrm>
        </p:grpSpPr>
        <p:cxnSp>
          <p:nvCxnSpPr>
            <p:cNvPr id="5" name="Straight Connector 4">
              <a:extLst>
                <a:ext uri="{FF2B5EF4-FFF2-40B4-BE49-F238E27FC236}">
                  <a16:creationId xmlns:a16="http://schemas.microsoft.com/office/drawing/2014/main" xmlns="" id="{09CFDC40-554C-4B63-B3B3-4B6039CA60D8}"/>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F5C1AF09-49C3-4C5C-BDD7-9195CE9820AD}"/>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xmlns="" id="{84C36BCE-AAB8-4BC5-9440-06D19EDDD162}"/>
              </a:ext>
            </a:extLst>
          </p:cNvPr>
          <p:cNvGrpSpPr/>
          <p:nvPr/>
        </p:nvGrpSpPr>
        <p:grpSpPr>
          <a:xfrm rot="10800000">
            <a:off x="5548331" y="8568889"/>
            <a:ext cx="1246909" cy="1246909"/>
            <a:chOff x="233403" y="263236"/>
            <a:chExt cx="1246909" cy="1246909"/>
          </a:xfrm>
        </p:grpSpPr>
        <p:cxnSp>
          <p:nvCxnSpPr>
            <p:cNvPr id="14" name="Straight Connector 13">
              <a:extLst>
                <a:ext uri="{FF2B5EF4-FFF2-40B4-BE49-F238E27FC236}">
                  <a16:creationId xmlns:a16="http://schemas.microsoft.com/office/drawing/2014/main" xmlns="" id="{D6A4136F-6D3D-48A7-B6D9-D753E6AE665F}"/>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xmlns="" id="{404F8D23-2B92-4DCF-BAB3-622661855AE5}"/>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0" name="Straight Connector 19">
            <a:extLst>
              <a:ext uri="{FF2B5EF4-FFF2-40B4-BE49-F238E27FC236}">
                <a16:creationId xmlns:a16="http://schemas.microsoft.com/office/drawing/2014/main" xmlns="" id="{5C615439-15DF-4554-A16C-95AFD73EB82A}"/>
              </a:ext>
            </a:extLst>
          </p:cNvPr>
          <p:cNvCxnSpPr/>
          <p:nvPr/>
        </p:nvCxnSpPr>
        <p:spPr>
          <a:xfrm>
            <a:off x="1329643" y="8801100"/>
            <a:ext cx="5099336" cy="0"/>
          </a:xfrm>
          <a:prstGeom prst="line">
            <a:avLst/>
          </a:prstGeom>
          <a:ln w="38100">
            <a:solidFill>
              <a:srgbClr val="BF0068"/>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3519" y="6727103"/>
            <a:ext cx="2671704" cy="1522717"/>
          </a:xfrm>
          <a:prstGeom prst="rect">
            <a:avLst/>
          </a:prstGeom>
        </p:spPr>
      </p:pic>
    </p:spTree>
    <p:extLst>
      <p:ext uri="{BB962C8B-B14F-4D97-AF65-F5344CB8AC3E}">
        <p14:creationId xmlns:p14="http://schemas.microsoft.com/office/powerpoint/2010/main" val="11321752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Afbeelding 31">
            <a:extLst>
              <a:ext uri="{FF2B5EF4-FFF2-40B4-BE49-F238E27FC236}">
                <a16:creationId xmlns:a16="http://schemas.microsoft.com/office/drawing/2014/main" xmlns="" id="{BE3D7AF3-6EF2-4943-82BE-1895273F25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966" r="7043"/>
          <a:stretch/>
        </p:blipFill>
        <p:spPr>
          <a:xfrm>
            <a:off x="0" y="174430"/>
            <a:ext cx="6862695" cy="3407756"/>
          </a:xfrm>
          <a:prstGeom prst="rect">
            <a:avLst/>
          </a:prstGeom>
        </p:spPr>
      </p:pic>
      <p:pic>
        <p:nvPicPr>
          <p:cNvPr id="1026" name="Picture 2" descr="Afbeeldingsresultaat voor 5 p sdg"/>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3582186"/>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3059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E48791-FAD9-4E2C-8954-12F808F21D3C}"/>
              </a:ext>
            </a:extLst>
          </p:cNvPr>
          <p:cNvSpPr>
            <a:spLocks noGrp="1"/>
          </p:cNvSpPr>
          <p:nvPr>
            <p:ph type="title"/>
          </p:nvPr>
        </p:nvSpPr>
        <p:spPr>
          <a:xfrm>
            <a:off x="471488" y="-191415"/>
            <a:ext cx="5915025" cy="1914702"/>
          </a:xfrm>
        </p:spPr>
        <p:txBody>
          <a:bodyPr/>
          <a:lstStyle/>
          <a:p>
            <a:r>
              <a:rPr lang="nl-BE" dirty="0">
                <a:solidFill>
                  <a:schemeClr val="tx1">
                    <a:lumMod val="50000"/>
                    <a:lumOff val="50000"/>
                  </a:schemeClr>
                </a:solidFill>
                <a:latin typeface="Gadugi" panose="020B0502040204020203" pitchFamily="34" charset="0"/>
                <a:ea typeface="Gadugi" panose="020B0502040204020203" pitchFamily="34" charset="0"/>
              </a:rPr>
              <a:t>Procesverloop</a:t>
            </a:r>
          </a:p>
        </p:txBody>
      </p:sp>
      <p:sp>
        <p:nvSpPr>
          <p:cNvPr id="9" name="Content Placeholder 8">
            <a:extLst>
              <a:ext uri="{FF2B5EF4-FFF2-40B4-BE49-F238E27FC236}">
                <a16:creationId xmlns:a16="http://schemas.microsoft.com/office/drawing/2014/main" xmlns="" id="{A2CDB204-E462-4463-ACE4-FBB3C2E33736}"/>
              </a:ext>
            </a:extLst>
          </p:cNvPr>
          <p:cNvSpPr>
            <a:spLocks noGrp="1"/>
          </p:cNvSpPr>
          <p:nvPr>
            <p:ph idx="1"/>
          </p:nvPr>
        </p:nvSpPr>
        <p:spPr>
          <a:xfrm>
            <a:off x="471488" y="1087608"/>
            <a:ext cx="5915025" cy="8265942"/>
          </a:xfrm>
        </p:spPr>
        <p:txBody>
          <a:bodyPr>
            <a:noAutofit/>
          </a:bodyPr>
          <a:lstStyle/>
          <a:p>
            <a:pPr marL="0" indent="0">
              <a:lnSpc>
                <a:spcPct val="100000"/>
              </a:lnSpc>
              <a:buNone/>
            </a:pPr>
            <a:endParaRPr lang="nl-BE" sz="1200" b="1" dirty="0">
              <a:solidFill>
                <a:schemeClr val="tx1">
                  <a:lumMod val="85000"/>
                  <a:lumOff val="15000"/>
                </a:schemeClr>
              </a:solidFill>
              <a:latin typeface="Helvetica" panose="020B0604020202020204" pitchFamily="34" charset="0"/>
              <a:ea typeface="Gadugi" panose="020B0502040204020203" pitchFamily="34" charset="0"/>
              <a:cs typeface="Helvetica" panose="020B0604020202020204" pitchFamily="34" charset="0"/>
            </a:endParaRPr>
          </a:p>
          <a:p>
            <a:pPr marL="0" indent="0">
              <a:lnSpc>
                <a:spcPct val="100000"/>
              </a:lnSpc>
              <a:buNone/>
            </a:pPr>
            <a:r>
              <a:rPr lang="nl-BE" sz="1200" b="1" dirty="0">
                <a:solidFill>
                  <a:schemeClr val="tx1">
                    <a:lumMod val="85000"/>
                    <a:lumOff val="15000"/>
                  </a:schemeClr>
                </a:solidFill>
                <a:latin typeface="Helvetica" panose="020B0604020202020204" pitchFamily="34" charset="0"/>
                <a:ea typeface="Gadugi" panose="020B0502040204020203" pitchFamily="34" charset="0"/>
                <a:cs typeface="Helvetica" panose="020B0604020202020204" pitchFamily="34" charset="0"/>
              </a:rPr>
              <a:t>Ambitie 2030 </a:t>
            </a:r>
          </a:p>
          <a:p>
            <a:pPr marL="0" indent="0">
              <a:lnSpc>
                <a:spcPct val="100000"/>
              </a:lnSpc>
              <a:buNone/>
            </a:pP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De Duurzame Ontwikkelingsdoelstellingen (</a:t>
            </a:r>
            <a:r>
              <a:rPr lang="nl-BE" sz="1100" dirty="0" err="1"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Sustainable</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Development Goals of </a:t>
            </a:r>
            <a:r>
              <a:rPr lang="nl-BE" sz="1100" dirty="0" err="1"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SDGs</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van de Verenigde Naties (VN) bestaan uit 17 ontwikkelingsdoelstellingen,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gekoppeld aan 169 </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subdoelstellingen.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De VN heeft in 2015 alle landen tot 2030 de tijd gegeven om die doelstellingen te bereiken. </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De </a:t>
            </a:r>
            <a:r>
              <a:rPr lang="nl-BE" sz="1100" dirty="0" err="1">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SDGs</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worden vertaald in overheidsbeleid en bedrijfsstrategieën. De </a:t>
            </a:r>
            <a:r>
              <a:rPr lang="nl-BE" sz="1100" dirty="0" err="1">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SDGs</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vormen een belangrijk </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kader voor bedrijven en organisaties om internationaal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concurrerend te zijn en te blijven. </a:t>
            </a:r>
          </a:p>
          <a:p>
            <a:pPr marL="0" indent="0">
              <a:lnSpc>
                <a:spcPct val="100000"/>
              </a:lnSpc>
              <a:buNone/>
            </a:pP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De </a:t>
            </a:r>
            <a:r>
              <a:rPr lang="nl-BE" sz="1100" dirty="0" err="1">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SDGs</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kunnen als kompas worden gebruikt om interessante marktopportuniteiten te identificeren en </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organisaties of bedrijven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aan te zetten om te investeren in innovatieve en efficiënte oplossingen voor globale uitdagingen.</a:t>
            </a:r>
          </a:p>
          <a:p>
            <a:pPr marL="0" indent="0">
              <a:lnSpc>
                <a:spcPct val="100000"/>
              </a:lnSpc>
              <a:buNone/>
            </a:pP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Het </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Vlaams &amp; Neutraal Ziekenfonds (VNZ) gelooft dat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men </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de wereld kan veranderen door middel van duurzame-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en </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sociale business modellen</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a:t>
            </a:r>
          </a:p>
          <a:p>
            <a:pPr marL="0" indent="0">
              <a:lnSpc>
                <a:spcPct val="100000"/>
              </a:lnSpc>
              <a:buNone/>
            </a:pP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We stelden een plan </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op om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de impact van de </a:t>
            </a:r>
            <a:r>
              <a:rPr lang="nl-BE" sz="1100" dirty="0" err="1">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SDGs</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in kaart te brengen en </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het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beleid er op af te stemmen</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De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drie stappen </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in dit proces waren:</a:t>
            </a:r>
            <a:endPar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endParaRPr>
          </a:p>
          <a:p>
            <a:pPr marL="228600" indent="-228600">
              <a:lnSpc>
                <a:spcPct val="100000"/>
              </a:lnSpc>
              <a:buFont typeface="+mj-lt"/>
              <a:buAutoNum type="arabicPeriod"/>
            </a:pP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In kaart brengen welke </a:t>
            </a:r>
            <a:r>
              <a:rPr lang="nl-BE" sz="1100" dirty="0" err="1"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SDGs</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binnen de huidige werking centraal staan en dus als prioritair beschouwd kunnen worden.</a:t>
            </a:r>
            <a:endPar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endParaRPr>
          </a:p>
          <a:p>
            <a:pPr marL="228600" indent="-228600">
              <a:lnSpc>
                <a:spcPct val="100000"/>
              </a:lnSpc>
              <a:buFont typeface="+mj-lt"/>
              <a:buAutoNum type="arabicPeriod"/>
            </a:pP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Formuleren van een aantal specifieke, strategische of operationele doelstellingen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voor elk van de prioritaire </a:t>
            </a:r>
            <a:r>
              <a:rPr lang="nl-BE" sz="1100" dirty="0" err="1">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SDGs</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a:t>
            </a:r>
          </a:p>
          <a:p>
            <a:pPr marL="228600" indent="-228600">
              <a:lnSpc>
                <a:spcPct val="100000"/>
              </a:lnSpc>
              <a:buFont typeface="+mj-lt"/>
              <a:buAutoNum type="arabicPeriod"/>
            </a:pP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I</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dentificeren van bestaande en toekomstige initiatieven en beleidsmaatregelen die ervoor kunnen zorgen dat de doelstellingen worden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behaald.</a:t>
            </a:r>
          </a:p>
          <a:p>
            <a:pPr marL="0" indent="0">
              <a:lnSpc>
                <a:spcPct val="100000"/>
              </a:lnSpc>
              <a:buNone/>
            </a:pP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In deze presentatie stellen we u de resultaten van een stakeholderbevraging en ketenanalyse rond de </a:t>
            </a:r>
            <a:r>
              <a:rPr lang="nl-BE" sz="1100" dirty="0" err="1"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SDGs</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a:t>
            </a:r>
            <a:r>
              <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voor</a:t>
            </a: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a:t>
            </a:r>
          </a:p>
          <a:p>
            <a:pPr marL="0" indent="0">
              <a:lnSpc>
                <a:spcPct val="100000"/>
              </a:lnSpc>
              <a:buNone/>
            </a:pPr>
            <a:r>
              <a:rPr lang="nl-BE" sz="1100" dirty="0" smtClean="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De aanbevelingen vindt u in een apart document.</a:t>
            </a:r>
            <a:endParaRPr lang="nl-BE" sz="11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endParaRPr>
          </a:p>
        </p:txBody>
      </p:sp>
      <p:grpSp>
        <p:nvGrpSpPr>
          <p:cNvPr id="3" name="Group 2">
            <a:extLst>
              <a:ext uri="{FF2B5EF4-FFF2-40B4-BE49-F238E27FC236}">
                <a16:creationId xmlns:a16="http://schemas.microsoft.com/office/drawing/2014/main" xmlns="" id="{84FB5D56-39FB-4F44-BF56-5ACAAB6ADFB2}"/>
              </a:ext>
            </a:extLst>
          </p:cNvPr>
          <p:cNvGrpSpPr/>
          <p:nvPr/>
        </p:nvGrpSpPr>
        <p:grpSpPr>
          <a:xfrm>
            <a:off x="82733" y="90041"/>
            <a:ext cx="1246909" cy="1246909"/>
            <a:chOff x="233403" y="263236"/>
            <a:chExt cx="1246909" cy="1246909"/>
          </a:xfrm>
        </p:grpSpPr>
        <p:cxnSp>
          <p:nvCxnSpPr>
            <p:cNvPr id="4" name="Straight Connector 3">
              <a:extLst>
                <a:ext uri="{FF2B5EF4-FFF2-40B4-BE49-F238E27FC236}">
                  <a16:creationId xmlns:a16="http://schemas.microsoft.com/office/drawing/2014/main" xmlns="" id="{D283AECC-2CFA-4137-8D67-315F4E455A95}"/>
                </a:ext>
              </a:extLst>
            </p:cNvPr>
            <p:cNvCxnSpPr/>
            <p:nvPr/>
          </p:nvCxnSpPr>
          <p:spPr>
            <a:xfrm>
              <a:off x="235526" y="263236"/>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xmlns="" id="{B9AB9496-AB0B-4915-8051-5FBC287AF29E}"/>
                </a:ext>
              </a:extLst>
            </p:cNvPr>
            <p:cNvCxnSpPr>
              <a:cxnSpLocks/>
            </p:cNvCxnSpPr>
            <p:nvPr/>
          </p:nvCxnSpPr>
          <p:spPr>
            <a:xfrm rot="16200000">
              <a:off x="856858" y="-360219"/>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xmlns="" id="{CF6C7544-64EE-4735-A3B9-AEF4CB8DFE85}"/>
              </a:ext>
            </a:extLst>
          </p:cNvPr>
          <p:cNvGrpSpPr/>
          <p:nvPr/>
        </p:nvGrpSpPr>
        <p:grpSpPr>
          <a:xfrm rot="10800000">
            <a:off x="5526235" y="8541437"/>
            <a:ext cx="1246909" cy="1246909"/>
            <a:chOff x="233403" y="263236"/>
            <a:chExt cx="1246909" cy="1246909"/>
          </a:xfrm>
        </p:grpSpPr>
        <p:cxnSp>
          <p:nvCxnSpPr>
            <p:cNvPr id="7" name="Straight Connector 6">
              <a:extLst>
                <a:ext uri="{FF2B5EF4-FFF2-40B4-BE49-F238E27FC236}">
                  <a16:creationId xmlns:a16="http://schemas.microsoft.com/office/drawing/2014/main" xmlns="" id="{6AEFDB9A-63EF-4726-9AA2-B0AA8E5A2E48}"/>
                </a:ext>
              </a:extLst>
            </p:cNvPr>
            <p:cNvCxnSpPr/>
            <p:nvPr/>
          </p:nvCxnSpPr>
          <p:spPr>
            <a:xfrm>
              <a:off x="235526" y="263236"/>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6C459475-578B-4A60-B918-EA3EE241C38D}"/>
                </a:ext>
              </a:extLst>
            </p:cNvPr>
            <p:cNvCxnSpPr>
              <a:cxnSpLocks/>
            </p:cNvCxnSpPr>
            <p:nvPr/>
          </p:nvCxnSpPr>
          <p:spPr>
            <a:xfrm rot="16200000">
              <a:off x="856858" y="-360219"/>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026" name="Picture 2" descr="Afbeeldingsresultaat voor sdg cirkel">
            <a:extLst>
              <a:ext uri="{FF2B5EF4-FFF2-40B4-BE49-F238E27FC236}">
                <a16:creationId xmlns:a16="http://schemas.microsoft.com/office/drawing/2014/main" xmlns="" id="{0496E83E-D8ED-497F-929E-5552711D039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43655" y="675640"/>
            <a:ext cx="225976" cy="22597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Afbeeldingsresultaat voor sdg cirkel">
            <a:extLst>
              <a:ext uri="{FF2B5EF4-FFF2-40B4-BE49-F238E27FC236}">
                <a16:creationId xmlns:a16="http://schemas.microsoft.com/office/drawing/2014/main" xmlns="" id="{9F150F69-987B-4A04-A5C3-8796631C54B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0111" y="675640"/>
            <a:ext cx="225976" cy="22597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xmlns="" id="{6E29524E-AD5A-4F35-BB8A-F4039CC50D59}"/>
              </a:ext>
            </a:extLst>
          </p:cNvPr>
          <p:cNvSpPr/>
          <p:nvPr/>
        </p:nvSpPr>
        <p:spPr>
          <a:xfrm>
            <a:off x="2444613" y="675640"/>
            <a:ext cx="474812" cy="225976"/>
          </a:xfrm>
          <a:prstGeom prst="rect">
            <a:avLst/>
          </a:prstGeom>
          <a:solidFill>
            <a:srgbClr val="F2F2F2">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8" name="Afbeelding 17" descr="Afbeelding met lucht, buiten, bewolkt, wolken&#10;&#10;Automatisch gegenereerde beschrijving">
            <a:extLst>
              <a:ext uri="{FF2B5EF4-FFF2-40B4-BE49-F238E27FC236}">
                <a16:creationId xmlns:a16="http://schemas.microsoft.com/office/drawing/2014/main" xmlns="" id="{C08082C1-49F2-804A-8C68-4A11666A3F8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3498" b="18278"/>
          <a:stretch/>
        </p:blipFill>
        <p:spPr>
          <a:xfrm>
            <a:off x="528412" y="6855512"/>
            <a:ext cx="4343398" cy="1685925"/>
          </a:xfrm>
          <a:prstGeom prst="rect">
            <a:avLst/>
          </a:prstGeom>
        </p:spPr>
      </p:pic>
    </p:spTree>
    <p:extLst>
      <p:ext uri="{BB962C8B-B14F-4D97-AF65-F5344CB8AC3E}">
        <p14:creationId xmlns:p14="http://schemas.microsoft.com/office/powerpoint/2010/main" val="23753326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b="17785"/>
          <a:stretch/>
        </p:blipFill>
        <p:spPr>
          <a:xfrm>
            <a:off x="127508" y="1241943"/>
            <a:ext cx="6581775" cy="4403207"/>
          </a:xfrm>
          <a:prstGeom prst="rect">
            <a:avLst/>
          </a:prstGeom>
        </p:spPr>
      </p:pic>
      <p:sp>
        <p:nvSpPr>
          <p:cNvPr id="2" name="Title 1">
            <a:extLst>
              <a:ext uri="{FF2B5EF4-FFF2-40B4-BE49-F238E27FC236}">
                <a16:creationId xmlns:a16="http://schemas.microsoft.com/office/drawing/2014/main" xmlns="" id="{09E4C6A1-9812-4937-9428-365449285C55}"/>
              </a:ext>
            </a:extLst>
          </p:cNvPr>
          <p:cNvSpPr>
            <a:spLocks noGrp="1"/>
          </p:cNvSpPr>
          <p:nvPr>
            <p:ph type="title"/>
          </p:nvPr>
        </p:nvSpPr>
        <p:spPr>
          <a:xfrm>
            <a:off x="186809" y="-222223"/>
            <a:ext cx="5915025" cy="1914702"/>
          </a:xfrm>
        </p:spPr>
        <p:txBody>
          <a:bodyPr/>
          <a:lstStyle/>
          <a:p>
            <a:r>
              <a:rPr lang="nl-BE" dirty="0">
                <a:solidFill>
                  <a:schemeClr val="tx1">
                    <a:lumMod val="50000"/>
                    <a:lumOff val="50000"/>
                  </a:schemeClr>
                </a:solidFill>
                <a:latin typeface="Gadugi" panose="020B0502040204020203" pitchFamily="34" charset="0"/>
                <a:ea typeface="Gadugi" panose="020B0502040204020203" pitchFamily="34" charset="0"/>
              </a:rPr>
              <a:t>Materialiteitsmatrix</a:t>
            </a:r>
          </a:p>
        </p:txBody>
      </p:sp>
      <p:pic>
        <p:nvPicPr>
          <p:cNvPr id="17" name="Picture 16">
            <a:extLst>
              <a:ext uri="{FF2B5EF4-FFF2-40B4-BE49-F238E27FC236}">
                <a16:creationId xmlns:a16="http://schemas.microsoft.com/office/drawing/2014/main" xmlns="" id="{3F330154-CDED-4002-B238-1C5D85A3B1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439" y="9164093"/>
            <a:ext cx="580750" cy="580750"/>
          </a:xfrm>
          <a:prstGeom prst="rect">
            <a:avLst/>
          </a:prstGeom>
        </p:spPr>
      </p:pic>
      <p:grpSp>
        <p:nvGrpSpPr>
          <p:cNvPr id="8" name="Group 7">
            <a:extLst>
              <a:ext uri="{FF2B5EF4-FFF2-40B4-BE49-F238E27FC236}">
                <a16:creationId xmlns:a16="http://schemas.microsoft.com/office/drawing/2014/main" xmlns="" id="{3444488C-ED54-4D5D-BB24-AC1F79443EC5}"/>
              </a:ext>
            </a:extLst>
          </p:cNvPr>
          <p:cNvGrpSpPr/>
          <p:nvPr/>
        </p:nvGrpSpPr>
        <p:grpSpPr>
          <a:xfrm>
            <a:off x="82733" y="90041"/>
            <a:ext cx="1246909" cy="1246909"/>
            <a:chOff x="233403" y="263236"/>
            <a:chExt cx="1246909" cy="1246909"/>
          </a:xfrm>
        </p:grpSpPr>
        <p:cxnSp>
          <p:nvCxnSpPr>
            <p:cNvPr id="9" name="Straight Connector 8">
              <a:extLst>
                <a:ext uri="{FF2B5EF4-FFF2-40B4-BE49-F238E27FC236}">
                  <a16:creationId xmlns:a16="http://schemas.microsoft.com/office/drawing/2014/main" xmlns="" id="{0FD8DC67-7FB5-4FF2-B80C-FD082D840B15}"/>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xmlns="" id="{6ED37673-7CE9-44B1-AF0E-25BC57026C89}"/>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xmlns="" id="{6FA18FFD-B908-4F54-A6D8-49EC5B533347}"/>
              </a:ext>
            </a:extLst>
          </p:cNvPr>
          <p:cNvGrpSpPr/>
          <p:nvPr/>
        </p:nvGrpSpPr>
        <p:grpSpPr>
          <a:xfrm rot="10800000">
            <a:off x="5548331" y="8568889"/>
            <a:ext cx="1246909" cy="1246909"/>
            <a:chOff x="233403" y="263236"/>
            <a:chExt cx="1246909" cy="1246909"/>
          </a:xfrm>
        </p:grpSpPr>
        <p:cxnSp>
          <p:nvCxnSpPr>
            <p:cNvPr id="12" name="Straight Connector 11">
              <a:extLst>
                <a:ext uri="{FF2B5EF4-FFF2-40B4-BE49-F238E27FC236}">
                  <a16:creationId xmlns:a16="http://schemas.microsoft.com/office/drawing/2014/main" xmlns="" id="{250DF8D8-1525-41C6-9B8A-C1A22B02900C}"/>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2292C983-AF82-4F8D-BAE0-47CA59F1D5B7}"/>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TextBox 3">
            <a:extLst>
              <a:ext uri="{FF2B5EF4-FFF2-40B4-BE49-F238E27FC236}">
                <a16:creationId xmlns:a16="http://schemas.microsoft.com/office/drawing/2014/main" xmlns="" id="{E8100D41-2A06-43CC-9880-D92B7E3BDF03}"/>
              </a:ext>
            </a:extLst>
          </p:cNvPr>
          <p:cNvSpPr txBox="1"/>
          <p:nvPr/>
        </p:nvSpPr>
        <p:spPr>
          <a:xfrm>
            <a:off x="839801" y="9076312"/>
            <a:ext cx="2974908" cy="276999"/>
          </a:xfrm>
          <a:prstGeom prst="rect">
            <a:avLst/>
          </a:prstGeom>
          <a:noFill/>
        </p:spPr>
        <p:txBody>
          <a:bodyPr wrap="square" rtlCol="0">
            <a:spAutoFit/>
          </a:bodyPr>
          <a:lstStyle/>
          <a:p>
            <a:r>
              <a:rPr lang="nl-BE" sz="1200" dirty="0">
                <a:solidFill>
                  <a:schemeClr val="tx1">
                    <a:lumMod val="65000"/>
                    <a:lumOff val="35000"/>
                  </a:schemeClr>
                </a:solidFill>
                <a:latin typeface="Helvetica" panose="020B0604020202020204" pitchFamily="34" charset="0"/>
                <a:ea typeface="Gadugi" panose="020B0502040204020203" pitchFamily="34" charset="0"/>
                <a:cs typeface="Helvetica" panose="020B0604020202020204" pitchFamily="34" charset="0"/>
              </a:rPr>
              <a:t>= Prioritaire uitdagingen voor het VNZ</a:t>
            </a:r>
          </a:p>
        </p:txBody>
      </p:sp>
      <p:sp>
        <p:nvSpPr>
          <p:cNvPr id="16" name="Rectangle 15">
            <a:extLst>
              <a:ext uri="{FF2B5EF4-FFF2-40B4-BE49-F238E27FC236}">
                <a16:creationId xmlns:a16="http://schemas.microsoft.com/office/drawing/2014/main" xmlns="" id="{E5B9888A-3BDA-4F11-BA6C-A28979AA3977}"/>
              </a:ext>
            </a:extLst>
          </p:cNvPr>
          <p:cNvSpPr/>
          <p:nvPr/>
        </p:nvSpPr>
        <p:spPr>
          <a:xfrm>
            <a:off x="426535" y="9112876"/>
            <a:ext cx="291339" cy="187955"/>
          </a:xfrm>
          <a:prstGeom prst="rect">
            <a:avLst/>
          </a:prstGeom>
          <a:noFill/>
          <a:ln>
            <a:solidFill>
              <a:srgbClr val="ED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Rectangle 2">
            <a:extLst>
              <a:ext uri="{FF2B5EF4-FFF2-40B4-BE49-F238E27FC236}">
                <a16:creationId xmlns:a16="http://schemas.microsoft.com/office/drawing/2014/main" xmlns="" id="{522907E6-15E2-4D7C-9885-2F6ED7F30B17}"/>
              </a:ext>
            </a:extLst>
          </p:cNvPr>
          <p:cNvSpPr/>
          <p:nvPr/>
        </p:nvSpPr>
        <p:spPr>
          <a:xfrm>
            <a:off x="3545664" y="1241943"/>
            <a:ext cx="3163619" cy="2116607"/>
          </a:xfrm>
          <a:prstGeom prst="rect">
            <a:avLst/>
          </a:prstGeom>
          <a:noFill/>
          <a:ln w="38100">
            <a:solidFill>
              <a:srgbClr val="ED7D31">
                <a:alpha val="4902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3" name="Picture 22">
            <a:extLst>
              <a:ext uri="{FF2B5EF4-FFF2-40B4-BE49-F238E27FC236}">
                <a16:creationId xmlns:a16="http://schemas.microsoft.com/office/drawing/2014/main" xmlns="" id="{1A33DE6C-A2F7-4F0F-8953-02212FBDB873}"/>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213594" y="5942307"/>
            <a:ext cx="4915456" cy="2780354"/>
          </a:xfrm>
          <a:prstGeom prst="rect">
            <a:avLst/>
          </a:prstGeom>
        </p:spPr>
      </p:pic>
    </p:spTree>
    <p:extLst>
      <p:ext uri="{BB962C8B-B14F-4D97-AF65-F5344CB8AC3E}">
        <p14:creationId xmlns:p14="http://schemas.microsoft.com/office/powerpoint/2010/main" val="7523930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xmlns="" id="{C89E1FFC-DE52-4411-943D-0B91F3B0178B}"/>
              </a:ext>
            </a:extLst>
          </p:cNvPr>
          <p:cNvSpPr/>
          <p:nvPr/>
        </p:nvSpPr>
        <p:spPr>
          <a:xfrm>
            <a:off x="282481" y="179972"/>
            <a:ext cx="3260325" cy="4976228"/>
          </a:xfrm>
          <a:prstGeom prst="rect">
            <a:avLst/>
          </a:prstGeom>
          <a:solidFill>
            <a:srgbClr val="4CA146">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7" name="Rectangle 26">
            <a:extLst>
              <a:ext uri="{FF2B5EF4-FFF2-40B4-BE49-F238E27FC236}">
                <a16:creationId xmlns:a16="http://schemas.microsoft.com/office/drawing/2014/main" xmlns="" id="{F0D12D5C-CE74-43EA-A65F-9C6976868F25}"/>
              </a:ext>
            </a:extLst>
          </p:cNvPr>
          <p:cNvSpPr/>
          <p:nvPr/>
        </p:nvSpPr>
        <p:spPr>
          <a:xfrm>
            <a:off x="416067" y="469764"/>
            <a:ext cx="2022331" cy="20262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050" name="Picture 2">
            <a:extLst>
              <a:ext uri="{FF2B5EF4-FFF2-40B4-BE49-F238E27FC236}">
                <a16:creationId xmlns:a16="http://schemas.microsoft.com/office/drawing/2014/main" xmlns="" id="{30A06D20-2992-4FD0-A3AF-1221E794FD3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9881" y="528498"/>
            <a:ext cx="1914702" cy="19147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BB3DB094-6225-45F2-8CD0-B52D8D9D3D85}"/>
              </a:ext>
            </a:extLst>
          </p:cNvPr>
          <p:cNvSpPr txBox="1"/>
          <p:nvPr/>
        </p:nvSpPr>
        <p:spPr>
          <a:xfrm>
            <a:off x="488156" y="2609036"/>
            <a:ext cx="2738438" cy="954107"/>
          </a:xfrm>
          <a:prstGeom prst="rect">
            <a:avLst/>
          </a:prstGeom>
          <a:noFill/>
        </p:spPr>
        <p:txBody>
          <a:bodyPr wrap="square" rtlCol="0">
            <a:spAutoFit/>
          </a:bodyPr>
          <a:lstStyle/>
          <a:p>
            <a:r>
              <a:rPr lang="nl-BE" sz="1400" dirty="0">
                <a:solidFill>
                  <a:srgbClr val="77C171"/>
                </a:solidFill>
                <a:latin typeface="Helvetica" panose="020B0604020202020204" pitchFamily="34" charset="0"/>
                <a:cs typeface="Helvetica" panose="020B0604020202020204" pitchFamily="34" charset="0"/>
              </a:rPr>
              <a:t>VERZEKER EEN GOEDE GEZONDHEID EN PROMOOT WELZIJN VOOR ALLE LEEFTIJDEN</a:t>
            </a:r>
          </a:p>
        </p:txBody>
      </p:sp>
      <p:sp>
        <p:nvSpPr>
          <p:cNvPr id="4" name="TextBox 3">
            <a:extLst>
              <a:ext uri="{FF2B5EF4-FFF2-40B4-BE49-F238E27FC236}">
                <a16:creationId xmlns:a16="http://schemas.microsoft.com/office/drawing/2014/main" xmlns="" id="{6AF9E93C-A568-4794-99F4-B464F5427B13}"/>
              </a:ext>
            </a:extLst>
          </p:cNvPr>
          <p:cNvSpPr txBox="1"/>
          <p:nvPr/>
        </p:nvSpPr>
        <p:spPr>
          <a:xfrm>
            <a:off x="277954" y="2486398"/>
            <a:ext cx="276225" cy="707886"/>
          </a:xfrm>
          <a:prstGeom prst="rect">
            <a:avLst/>
          </a:prstGeom>
          <a:noFill/>
        </p:spPr>
        <p:txBody>
          <a:bodyPr wrap="square" rtlCol="0">
            <a:spAutoFit/>
          </a:bodyPr>
          <a:lstStyle/>
          <a:p>
            <a:r>
              <a:rPr lang="nl-BE" sz="4000" dirty="0">
                <a:solidFill>
                  <a:srgbClr val="4CA146"/>
                </a:solidFill>
                <a:latin typeface="Helvetica" panose="020B0604020202020204" pitchFamily="34" charset="0"/>
                <a:cs typeface="Helvetica" panose="020B0604020202020204" pitchFamily="34" charset="0"/>
              </a:rPr>
              <a:t>“</a:t>
            </a:r>
          </a:p>
        </p:txBody>
      </p:sp>
      <p:sp>
        <p:nvSpPr>
          <p:cNvPr id="6" name="TextBox 5">
            <a:extLst>
              <a:ext uri="{FF2B5EF4-FFF2-40B4-BE49-F238E27FC236}">
                <a16:creationId xmlns:a16="http://schemas.microsoft.com/office/drawing/2014/main" xmlns="" id="{604ADC54-74EA-47D0-804A-09E38B10FE8F}"/>
              </a:ext>
            </a:extLst>
          </p:cNvPr>
          <p:cNvSpPr txBox="1"/>
          <p:nvPr/>
        </p:nvSpPr>
        <p:spPr>
          <a:xfrm rot="10800000">
            <a:off x="1696264" y="2968262"/>
            <a:ext cx="276225" cy="707886"/>
          </a:xfrm>
          <a:prstGeom prst="rect">
            <a:avLst/>
          </a:prstGeom>
          <a:noFill/>
        </p:spPr>
        <p:txBody>
          <a:bodyPr wrap="square" rtlCol="0">
            <a:spAutoFit/>
          </a:bodyPr>
          <a:lstStyle/>
          <a:p>
            <a:r>
              <a:rPr lang="nl-BE" sz="4000" dirty="0">
                <a:solidFill>
                  <a:srgbClr val="4CA146"/>
                </a:solidFill>
                <a:latin typeface="Helvetica" panose="020B0604020202020204" pitchFamily="34" charset="0"/>
                <a:cs typeface="Helvetica" panose="020B0604020202020204" pitchFamily="34" charset="0"/>
              </a:rPr>
              <a:t>“</a:t>
            </a:r>
          </a:p>
        </p:txBody>
      </p:sp>
      <p:sp>
        <p:nvSpPr>
          <p:cNvPr id="5" name="TextBox 4">
            <a:extLst>
              <a:ext uri="{FF2B5EF4-FFF2-40B4-BE49-F238E27FC236}">
                <a16:creationId xmlns:a16="http://schemas.microsoft.com/office/drawing/2014/main" xmlns="" id="{407EA8E6-DC00-4624-BC70-2290C7FE7A59}"/>
              </a:ext>
            </a:extLst>
          </p:cNvPr>
          <p:cNvSpPr txBox="1"/>
          <p:nvPr/>
        </p:nvSpPr>
        <p:spPr>
          <a:xfrm>
            <a:off x="570274" y="3909856"/>
            <a:ext cx="390525" cy="260859"/>
          </a:xfrm>
          <a:prstGeom prst="rect">
            <a:avLst/>
          </a:prstGeom>
          <a:solidFill>
            <a:srgbClr val="4CA146"/>
          </a:solidFill>
        </p:spPr>
        <p:txBody>
          <a:bodyPr wrap="square" rtlCol="0">
            <a:spAutoFit/>
          </a:bodyPr>
          <a:lstStyle/>
          <a:p>
            <a:r>
              <a:rPr lang="nl-BE" sz="1100" dirty="0">
                <a:solidFill>
                  <a:schemeClr val="bg1"/>
                </a:solidFill>
                <a:latin typeface="Helvetica" panose="020B0604020202020204" pitchFamily="34" charset="0"/>
                <a:ea typeface="Gadugi" panose="020B0502040204020203" pitchFamily="34" charset="0"/>
                <a:cs typeface="Helvetica" panose="020B0604020202020204" pitchFamily="34" charset="0"/>
              </a:rPr>
              <a:t>3.5</a:t>
            </a:r>
          </a:p>
        </p:txBody>
      </p:sp>
      <p:sp>
        <p:nvSpPr>
          <p:cNvPr id="7" name="TextBox 6">
            <a:extLst>
              <a:ext uri="{FF2B5EF4-FFF2-40B4-BE49-F238E27FC236}">
                <a16:creationId xmlns:a16="http://schemas.microsoft.com/office/drawing/2014/main" xmlns="" id="{62C425C4-8211-49F9-8CCE-2E6ABD926BD8}"/>
              </a:ext>
            </a:extLst>
          </p:cNvPr>
          <p:cNvSpPr txBox="1"/>
          <p:nvPr/>
        </p:nvSpPr>
        <p:spPr>
          <a:xfrm>
            <a:off x="960799" y="3922369"/>
            <a:ext cx="2543175" cy="261610"/>
          </a:xfrm>
          <a:prstGeom prst="rect">
            <a:avLst/>
          </a:prstGeom>
          <a:noFill/>
        </p:spPr>
        <p:txBody>
          <a:bodyPr wrap="square" rtlCol="0">
            <a:spAutoFit/>
          </a:bodyPr>
          <a:lstStyle/>
          <a:p>
            <a:r>
              <a:rPr lang="nl-BE" sz="1100" dirty="0">
                <a:solidFill>
                  <a:srgbClr val="4CA146"/>
                </a:solidFill>
                <a:latin typeface="Helvetica" panose="020B0604020202020204" pitchFamily="34" charset="0"/>
                <a:cs typeface="Helvetica" panose="020B0604020202020204" pitchFamily="34" charset="0"/>
              </a:rPr>
              <a:t>Levenskwaliteit bevorderen</a:t>
            </a:r>
            <a:endParaRPr lang="nl-BE" sz="900" dirty="0">
              <a:solidFill>
                <a:srgbClr val="4CA146"/>
              </a:solidFill>
              <a:latin typeface="Helvetica" panose="020B0604020202020204" pitchFamily="34" charset="0"/>
              <a:ea typeface="Gadugi" panose="020B0502040204020203" pitchFamily="34" charset="0"/>
              <a:cs typeface="Helvetica" panose="020B0604020202020204" pitchFamily="34" charset="0"/>
            </a:endParaRPr>
          </a:p>
        </p:txBody>
      </p:sp>
      <p:cxnSp>
        <p:nvCxnSpPr>
          <p:cNvPr id="9" name="Straight Connector 8">
            <a:extLst>
              <a:ext uri="{FF2B5EF4-FFF2-40B4-BE49-F238E27FC236}">
                <a16:creationId xmlns:a16="http://schemas.microsoft.com/office/drawing/2014/main" xmlns="" id="{A51AD5F5-79D5-4FBD-A442-61BB641E8A2E}"/>
              </a:ext>
            </a:extLst>
          </p:cNvPr>
          <p:cNvCxnSpPr/>
          <p:nvPr/>
        </p:nvCxnSpPr>
        <p:spPr>
          <a:xfrm>
            <a:off x="571500" y="4968945"/>
            <a:ext cx="2638425"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xmlns="" id="{90A5E7CD-94C3-47A5-A557-7BBE28DD2420}"/>
              </a:ext>
            </a:extLst>
          </p:cNvPr>
          <p:cNvSpPr txBox="1"/>
          <p:nvPr/>
        </p:nvSpPr>
        <p:spPr>
          <a:xfrm>
            <a:off x="277954" y="5286244"/>
            <a:ext cx="2410655" cy="369332"/>
          </a:xfrm>
          <a:prstGeom prst="rect">
            <a:avLst/>
          </a:prstGeom>
          <a:noFill/>
        </p:spPr>
        <p:txBody>
          <a:bodyPr wrap="square" rtlCol="0">
            <a:spAutoFit/>
          </a:bodyPr>
          <a:lstStyle/>
          <a:p>
            <a:pPr algn="ctr"/>
            <a:r>
              <a:rPr lang="nl-BE" dirty="0">
                <a:solidFill>
                  <a:schemeClr val="accent6">
                    <a:lumMod val="75000"/>
                  </a:schemeClr>
                </a:solidFill>
                <a:latin typeface="Helvetica" panose="020B0604020202020204" pitchFamily="34" charset="0"/>
                <a:cs typeface="Helvetica" panose="020B0604020202020204" pitchFamily="34" charset="0"/>
              </a:rPr>
              <a:t>ONZE INITIATIEVEN</a:t>
            </a:r>
          </a:p>
        </p:txBody>
      </p:sp>
      <p:sp>
        <p:nvSpPr>
          <p:cNvPr id="15" name="TextBox 14">
            <a:extLst>
              <a:ext uri="{FF2B5EF4-FFF2-40B4-BE49-F238E27FC236}">
                <a16:creationId xmlns:a16="http://schemas.microsoft.com/office/drawing/2014/main" xmlns="" id="{2123B0F1-ED29-460A-B401-EF1304AE612F}"/>
              </a:ext>
            </a:extLst>
          </p:cNvPr>
          <p:cNvSpPr txBox="1"/>
          <p:nvPr/>
        </p:nvSpPr>
        <p:spPr>
          <a:xfrm>
            <a:off x="3675199" y="5815609"/>
            <a:ext cx="2571750" cy="369332"/>
          </a:xfrm>
          <a:prstGeom prst="rect">
            <a:avLst/>
          </a:prstGeom>
          <a:noFill/>
        </p:spPr>
        <p:txBody>
          <a:bodyPr wrap="square" rtlCol="0">
            <a:spAutoFit/>
          </a:bodyPr>
          <a:lstStyle/>
          <a:p>
            <a:r>
              <a:rPr lang="nl-BE" dirty="0">
                <a:solidFill>
                  <a:schemeClr val="accent6">
                    <a:lumMod val="75000"/>
                  </a:schemeClr>
                </a:solidFill>
                <a:latin typeface="Helvetica" panose="020B0604020202020204" pitchFamily="34" charset="0"/>
                <a:cs typeface="Helvetica" panose="020B0604020202020204" pitchFamily="34" charset="0"/>
              </a:rPr>
              <a:t>ONZE AMBITIES</a:t>
            </a:r>
          </a:p>
        </p:txBody>
      </p:sp>
      <p:sp>
        <p:nvSpPr>
          <p:cNvPr id="19" name="TextBox 18">
            <a:extLst>
              <a:ext uri="{FF2B5EF4-FFF2-40B4-BE49-F238E27FC236}">
                <a16:creationId xmlns:a16="http://schemas.microsoft.com/office/drawing/2014/main" xmlns="" id="{1DC81482-C866-44F7-8F2C-8637D199765F}"/>
              </a:ext>
            </a:extLst>
          </p:cNvPr>
          <p:cNvSpPr txBox="1"/>
          <p:nvPr/>
        </p:nvSpPr>
        <p:spPr>
          <a:xfrm>
            <a:off x="3677606" y="6282018"/>
            <a:ext cx="3060000" cy="2800767"/>
          </a:xfrm>
          <a:prstGeom prst="rect">
            <a:avLst/>
          </a:prstGeom>
          <a:noFill/>
        </p:spPr>
        <p:txBody>
          <a:bodyPr wrap="square" rtlCol="0">
            <a:spAutoFit/>
          </a:bodyPr>
          <a:lstStyle/>
          <a:p>
            <a:r>
              <a:rPr lang="nl-BE" sz="1100" dirty="0">
                <a:solidFill>
                  <a:schemeClr val="tx1">
                    <a:lumMod val="65000"/>
                    <a:lumOff val="35000"/>
                  </a:schemeClr>
                </a:solidFill>
                <a:latin typeface="Helvetica" panose="020B0604020202020204" pitchFamily="34" charset="0"/>
                <a:cs typeface="Helvetica" panose="020B0604020202020204" pitchFamily="34" charset="0"/>
              </a:rPr>
              <a:t>De ambities op vlak van gezondheid van leden en werknemers zijn voor ons steeds prioriteit, ook naar de toekomst toe. </a:t>
            </a:r>
          </a:p>
          <a:p>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a:p>
            <a:r>
              <a:rPr lang="nl-BE" sz="1100" dirty="0">
                <a:solidFill>
                  <a:schemeClr val="tx1">
                    <a:lumMod val="65000"/>
                    <a:lumOff val="35000"/>
                  </a:schemeClr>
                </a:solidFill>
                <a:latin typeface="Helvetica" panose="020B0604020202020204" pitchFamily="34" charset="0"/>
                <a:cs typeface="Helvetica" panose="020B0604020202020204" pitchFamily="34" charset="0"/>
              </a:rPr>
              <a:t>Eén van onze ambities is een steeds grotere rol gaan spelen in het promoten van een gezonde levensstijl. Dit kan onder meer door nieuwe gezondheidsdiensten te creëren. </a:t>
            </a:r>
          </a:p>
          <a:p>
            <a:endParaRPr lang="nl-BE" sz="1100" dirty="0">
              <a:solidFill>
                <a:schemeClr val="tx1">
                  <a:lumMod val="65000"/>
                  <a:lumOff val="35000"/>
                </a:schemeClr>
              </a:solidFill>
            </a:endParaRPr>
          </a:p>
          <a:p>
            <a:r>
              <a:rPr lang="nl-NL" sz="1100" dirty="0">
                <a:solidFill>
                  <a:schemeClr val="tx1">
                    <a:lumMod val="65000"/>
                    <a:lumOff val="35000"/>
                  </a:schemeClr>
                </a:solidFill>
                <a:latin typeface="Helvetica" panose="020B0604020202020204" pitchFamily="34" charset="0"/>
                <a:cs typeface="Helvetica" panose="020B0604020202020204" pitchFamily="34" charset="0"/>
              </a:rPr>
              <a:t>Het is de ambitie van het VNZ om, voornamelijk voor werknemers die werken in emotioneel belastende functies, in te zetten op preventieve maatregelen om de belasting te mitigeren door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regelmatige groepsgesprekken</a:t>
            </a:r>
            <a:r>
              <a:rPr lang="nl-NL" sz="1100" dirty="0">
                <a:solidFill>
                  <a:schemeClr val="tx1">
                    <a:lumMod val="65000"/>
                    <a:lumOff val="35000"/>
                  </a:schemeClr>
                </a:solidFill>
                <a:latin typeface="Helvetica" panose="020B0604020202020204" pitchFamily="34" charset="0"/>
                <a:cs typeface="Helvetica" panose="020B0604020202020204" pitchFamily="34" charset="0"/>
              </a:rPr>
              <a:t>, specifieke trainingen, aanpassingen van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het werkritme enz.</a:t>
            </a:r>
            <a:endParaRPr lang="nl-BE" sz="1100" dirty="0">
              <a:solidFill>
                <a:schemeClr val="tx1">
                  <a:lumMod val="75000"/>
                  <a:lumOff val="25000"/>
                </a:schemeClr>
              </a:solidFill>
            </a:endParaRPr>
          </a:p>
        </p:txBody>
      </p:sp>
      <p:pic>
        <p:nvPicPr>
          <p:cNvPr id="20" name="Picture 19">
            <a:extLst>
              <a:ext uri="{FF2B5EF4-FFF2-40B4-BE49-F238E27FC236}">
                <a16:creationId xmlns:a16="http://schemas.microsoft.com/office/drawing/2014/main" xmlns="" id="{AE2539B4-C3E5-46DB-9316-7964DFF96E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439" y="9106943"/>
            <a:ext cx="580750" cy="580750"/>
          </a:xfrm>
          <a:prstGeom prst="rect">
            <a:avLst/>
          </a:prstGeom>
        </p:spPr>
      </p:pic>
      <p:grpSp>
        <p:nvGrpSpPr>
          <p:cNvPr id="17" name="Group 16">
            <a:extLst>
              <a:ext uri="{FF2B5EF4-FFF2-40B4-BE49-F238E27FC236}">
                <a16:creationId xmlns:a16="http://schemas.microsoft.com/office/drawing/2014/main" xmlns="" id="{44F3F87D-D2C1-445B-A0EE-0432547DEB3C}"/>
              </a:ext>
            </a:extLst>
          </p:cNvPr>
          <p:cNvGrpSpPr/>
          <p:nvPr/>
        </p:nvGrpSpPr>
        <p:grpSpPr>
          <a:xfrm rot="10800000">
            <a:off x="5548331" y="8568889"/>
            <a:ext cx="1246909" cy="1246909"/>
            <a:chOff x="233403" y="263236"/>
            <a:chExt cx="1246909" cy="1246909"/>
          </a:xfrm>
        </p:grpSpPr>
        <p:cxnSp>
          <p:nvCxnSpPr>
            <p:cNvPr id="18" name="Straight Connector 17">
              <a:extLst>
                <a:ext uri="{FF2B5EF4-FFF2-40B4-BE49-F238E27FC236}">
                  <a16:creationId xmlns:a16="http://schemas.microsoft.com/office/drawing/2014/main" xmlns="" id="{935467A3-A355-4777-A07D-18AA643E64A3}"/>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EB57D7BD-8CEE-4390-83E2-156E9FF074B9}"/>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xmlns="" id="{F488FEA7-F5F8-4FC3-92A8-7E686E3A1C97}"/>
              </a:ext>
            </a:extLst>
          </p:cNvPr>
          <p:cNvGrpSpPr/>
          <p:nvPr/>
        </p:nvGrpSpPr>
        <p:grpSpPr>
          <a:xfrm>
            <a:off x="82733" y="90041"/>
            <a:ext cx="1246909" cy="1246909"/>
            <a:chOff x="233403" y="263236"/>
            <a:chExt cx="1246909" cy="1246909"/>
          </a:xfrm>
        </p:grpSpPr>
        <p:cxnSp>
          <p:nvCxnSpPr>
            <p:cNvPr id="24" name="Straight Connector 23">
              <a:extLst>
                <a:ext uri="{FF2B5EF4-FFF2-40B4-BE49-F238E27FC236}">
                  <a16:creationId xmlns:a16="http://schemas.microsoft.com/office/drawing/2014/main" xmlns="" id="{7E241ECA-D979-42EA-BFE0-B21DEF925CC1}"/>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9F3B7C10-08D9-4F14-848C-686675D5DA50}"/>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xmlns="" id="{EA8A7F01-74A4-4E78-858B-6CB19BFB08FC}"/>
              </a:ext>
            </a:extLst>
          </p:cNvPr>
          <p:cNvGrpSpPr/>
          <p:nvPr/>
        </p:nvGrpSpPr>
        <p:grpSpPr>
          <a:xfrm rot="10800000">
            <a:off x="5576912" y="4318897"/>
            <a:ext cx="926436" cy="974668"/>
            <a:chOff x="233403" y="263236"/>
            <a:chExt cx="1246909" cy="1246909"/>
          </a:xfrm>
        </p:grpSpPr>
        <p:cxnSp>
          <p:nvCxnSpPr>
            <p:cNvPr id="29" name="Straight Connector 28">
              <a:extLst>
                <a:ext uri="{FF2B5EF4-FFF2-40B4-BE49-F238E27FC236}">
                  <a16:creationId xmlns:a16="http://schemas.microsoft.com/office/drawing/2014/main" xmlns="" id="{D2CBCC2D-1DE4-40B1-B551-FF85D04C84B8}"/>
                </a:ext>
              </a:extLst>
            </p:cNvPr>
            <p:cNvCxnSpPr/>
            <p:nvPr/>
          </p:nvCxnSpPr>
          <p:spPr>
            <a:xfrm>
              <a:off x="235526" y="263236"/>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B7FAD9B9-578C-46D8-B3B6-1B9D69BB99D0}"/>
                </a:ext>
              </a:extLst>
            </p:cNvPr>
            <p:cNvCxnSpPr>
              <a:cxnSpLocks/>
            </p:cNvCxnSpPr>
            <p:nvPr/>
          </p:nvCxnSpPr>
          <p:spPr>
            <a:xfrm rot="16200000">
              <a:off x="856858" y="-360219"/>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TextBox 13">
            <a:extLst>
              <a:ext uri="{FF2B5EF4-FFF2-40B4-BE49-F238E27FC236}">
                <a16:creationId xmlns:a16="http://schemas.microsoft.com/office/drawing/2014/main" xmlns="" id="{2EFA48AD-4EA9-A941-B73A-DFFCA8041429}"/>
              </a:ext>
            </a:extLst>
          </p:cNvPr>
          <p:cNvSpPr txBox="1"/>
          <p:nvPr/>
        </p:nvSpPr>
        <p:spPr>
          <a:xfrm>
            <a:off x="3675199" y="639928"/>
            <a:ext cx="3061214" cy="2292935"/>
          </a:xfrm>
          <a:prstGeom prst="rect">
            <a:avLst/>
          </a:prstGeom>
          <a:noFill/>
        </p:spPr>
        <p:txBody>
          <a:bodyPr wrap="square" rtlCol="0">
            <a:spAutoFit/>
          </a:bodyPr>
          <a:lstStyle/>
          <a:p>
            <a:r>
              <a:rPr lang="nl-NL" sz="1100" dirty="0">
                <a:solidFill>
                  <a:schemeClr val="tx1">
                    <a:lumMod val="65000"/>
                    <a:lumOff val="35000"/>
                  </a:schemeClr>
                </a:solidFill>
                <a:latin typeface="Helvetica" panose="020B0604020202020204" pitchFamily="34" charset="0"/>
                <a:cs typeface="Helvetica" panose="020B0604020202020204" pitchFamily="34" charset="0"/>
              </a:rPr>
              <a:t>medewerkers om een gezond evenwicht te vinden tussen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professioneel- </a:t>
            </a:r>
            <a:r>
              <a:rPr lang="nl-NL" sz="1100" dirty="0">
                <a:solidFill>
                  <a:schemeClr val="tx1">
                    <a:lumMod val="65000"/>
                    <a:lumOff val="35000"/>
                  </a:schemeClr>
                </a:solidFill>
                <a:latin typeface="Helvetica" panose="020B0604020202020204" pitchFamily="34" charset="0"/>
                <a:cs typeface="Helvetica" panose="020B0604020202020204" pitchFamily="34" charset="0"/>
              </a:rPr>
              <a:t>en privéleven. </a:t>
            </a:r>
            <a:endParaRPr lang="nl-NL" sz="1100" b="1" dirty="0">
              <a:solidFill>
                <a:schemeClr val="tx1">
                  <a:lumMod val="65000"/>
                  <a:lumOff val="35000"/>
                </a:schemeClr>
              </a:solidFill>
              <a:latin typeface="Helvetica" panose="020B0604020202020204" pitchFamily="34" charset="0"/>
              <a:cs typeface="Helvetica" panose="020B0604020202020204" pitchFamily="34" charset="0"/>
            </a:endParaRPr>
          </a:p>
          <a:p>
            <a:endParaRPr lang="nl-NL" sz="1100" b="1" dirty="0">
              <a:solidFill>
                <a:schemeClr val="tx1">
                  <a:lumMod val="65000"/>
                  <a:lumOff val="35000"/>
                </a:schemeClr>
              </a:solidFill>
              <a:latin typeface="Helvetica" panose="020B0604020202020204" pitchFamily="34" charset="0"/>
              <a:cs typeface="Helvetica" panose="020B0604020202020204" pitchFamily="34" charset="0"/>
            </a:endParaRPr>
          </a:p>
          <a:p>
            <a:r>
              <a:rPr lang="nl-NL" sz="1100" b="1" dirty="0">
                <a:solidFill>
                  <a:schemeClr val="tx1">
                    <a:lumMod val="65000"/>
                    <a:lumOff val="35000"/>
                  </a:schemeClr>
                </a:solidFill>
                <a:latin typeface="Helvetica" panose="020B0604020202020204" pitchFamily="34" charset="0"/>
                <a:cs typeface="Helvetica" panose="020B0604020202020204" pitchFamily="34" charset="0"/>
              </a:rPr>
              <a:t>Psychosociaal welzijn</a:t>
            </a:r>
          </a:p>
          <a:p>
            <a:r>
              <a:rPr lang="nl-NL" sz="1100" dirty="0">
                <a:solidFill>
                  <a:schemeClr val="tx1">
                    <a:lumMod val="65000"/>
                    <a:lumOff val="35000"/>
                  </a:schemeClr>
                </a:solidFill>
                <a:latin typeface="Helvetica" panose="020B0604020202020204" pitchFamily="34" charset="0"/>
                <a:cs typeface="Helvetica" panose="020B0604020202020204" pitchFamily="34" charset="0"/>
              </a:rPr>
              <a:t>Sommige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diensten </a:t>
            </a:r>
            <a:r>
              <a:rPr lang="nl-NL" sz="1100" dirty="0">
                <a:solidFill>
                  <a:schemeClr val="tx1">
                    <a:lumMod val="65000"/>
                    <a:lumOff val="35000"/>
                  </a:schemeClr>
                </a:solidFill>
                <a:latin typeface="Helvetica" panose="020B0604020202020204" pitchFamily="34" charset="0"/>
                <a:cs typeface="Helvetica" panose="020B0604020202020204" pitchFamily="34" charset="0"/>
              </a:rPr>
              <a:t>hebben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dagelijks </a:t>
            </a:r>
            <a:r>
              <a:rPr lang="nl-NL" sz="1100" dirty="0">
                <a:solidFill>
                  <a:schemeClr val="tx1">
                    <a:lumMod val="65000"/>
                    <a:lumOff val="35000"/>
                  </a:schemeClr>
                </a:solidFill>
                <a:latin typeface="Helvetica" panose="020B0604020202020204" pitchFamily="34" charset="0"/>
                <a:cs typeface="Helvetica" panose="020B0604020202020204" pitchFamily="34" charset="0"/>
              </a:rPr>
              <a:t>te maken met moeilijke situaties. Om psychosociale risico’s te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beperken, </a:t>
            </a:r>
            <a:r>
              <a:rPr lang="nl-NL" sz="1100" dirty="0">
                <a:solidFill>
                  <a:schemeClr val="tx1">
                    <a:lumMod val="65000"/>
                    <a:lumOff val="35000"/>
                  </a:schemeClr>
                </a:solidFill>
                <a:latin typeface="Helvetica" panose="020B0604020202020204" pitchFamily="34" charset="0"/>
                <a:cs typeface="Helvetica" panose="020B0604020202020204" pitchFamily="34" charset="0"/>
              </a:rPr>
              <a:t>zet het VNZ in op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trainingen. </a:t>
            </a:r>
            <a:r>
              <a:rPr lang="nl-NL" sz="1100" dirty="0">
                <a:solidFill>
                  <a:schemeClr val="tx1">
                    <a:lumMod val="65000"/>
                    <a:lumOff val="35000"/>
                  </a:schemeClr>
                </a:solidFill>
                <a:latin typeface="Helvetica" panose="020B0604020202020204" pitchFamily="34" charset="0"/>
                <a:cs typeface="Helvetica" panose="020B0604020202020204" pitchFamily="34" charset="0"/>
              </a:rPr>
              <a:t>Een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risicoanalyse </a:t>
            </a:r>
            <a:r>
              <a:rPr lang="nl-NL" sz="1100" dirty="0">
                <a:solidFill>
                  <a:schemeClr val="tx1">
                    <a:lumMod val="65000"/>
                    <a:lumOff val="35000"/>
                  </a:schemeClr>
                </a:solidFill>
                <a:latin typeface="Helvetica" panose="020B0604020202020204" pitchFamily="34" charset="0"/>
                <a:cs typeface="Helvetica" panose="020B0604020202020204" pitchFamily="34" charset="0"/>
              </a:rPr>
              <a:t>in 2014 rond psychosociaal welzijn op de werkvloer scoorde over alle diensten heen positief. In het najaar van 2019 worden werknemers opnieuw bevraagd. </a:t>
            </a:r>
          </a:p>
          <a:p>
            <a:endParaRPr lang="nl-BE" sz="1100" dirty="0">
              <a:solidFill>
                <a:schemeClr val="tx1">
                  <a:lumMod val="75000"/>
                  <a:lumOff val="25000"/>
                </a:schemeClr>
              </a:solidFill>
              <a:latin typeface="Helvetica" panose="020B0604020202020204" pitchFamily="34" charset="0"/>
              <a:cs typeface="Helvetica" panose="020B0604020202020204" pitchFamily="34" charset="0"/>
            </a:endParaRPr>
          </a:p>
        </p:txBody>
      </p:sp>
      <p:sp>
        <p:nvSpPr>
          <p:cNvPr id="34" name="TextBox 10">
            <a:extLst>
              <a:ext uri="{FF2B5EF4-FFF2-40B4-BE49-F238E27FC236}">
                <a16:creationId xmlns:a16="http://schemas.microsoft.com/office/drawing/2014/main" xmlns="" id="{1264230D-F17E-B14C-AB48-172F5BC4E2FA}"/>
              </a:ext>
            </a:extLst>
          </p:cNvPr>
          <p:cNvSpPr txBox="1"/>
          <p:nvPr/>
        </p:nvSpPr>
        <p:spPr>
          <a:xfrm>
            <a:off x="329925" y="5774187"/>
            <a:ext cx="3060000" cy="3816429"/>
          </a:xfrm>
          <a:prstGeom prst="rect">
            <a:avLst/>
          </a:prstGeom>
          <a:noFill/>
        </p:spPr>
        <p:txBody>
          <a:bodyPr wrap="square" rtlCol="0">
            <a:spAutoFit/>
          </a:bodyPr>
          <a:lstStyle/>
          <a:p>
            <a:r>
              <a:rPr lang="nl-NL" sz="1100" b="1" dirty="0">
                <a:solidFill>
                  <a:schemeClr val="tx1">
                    <a:lumMod val="65000"/>
                    <a:lumOff val="35000"/>
                  </a:schemeClr>
                </a:solidFill>
                <a:latin typeface="Helvetica" panose="020B0604020202020204" pitchFamily="34" charset="0"/>
                <a:cs typeface="Helvetica" panose="020B0604020202020204" pitchFamily="34" charset="0"/>
              </a:rPr>
              <a:t>Gezondheidsfonds</a:t>
            </a:r>
          </a:p>
          <a:p>
            <a:r>
              <a:rPr lang="nl-NL" sz="1100" dirty="0">
                <a:solidFill>
                  <a:schemeClr val="tx1">
                    <a:lumMod val="65000"/>
                    <a:lumOff val="35000"/>
                  </a:schemeClr>
                </a:solidFill>
                <a:latin typeface="Helvetica" panose="020B0604020202020204" pitchFamily="34" charset="0"/>
                <a:cs typeface="Helvetica" panose="020B0604020202020204" pitchFamily="34" charset="0"/>
              </a:rPr>
              <a:t>Ziekenfondsen profileren zich meer en meer als gezondheidsfondsen. Ook het VNZ neemt een opvoedkundige rol op zich door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zijn </a:t>
            </a:r>
            <a:r>
              <a:rPr lang="nl-NL" sz="1100" dirty="0">
                <a:solidFill>
                  <a:schemeClr val="tx1">
                    <a:lumMod val="65000"/>
                    <a:lumOff val="35000"/>
                  </a:schemeClr>
                </a:solidFill>
                <a:latin typeface="Helvetica" panose="020B0604020202020204" pitchFamily="34" charset="0"/>
                <a:cs typeface="Helvetica" panose="020B0604020202020204" pitchFamily="34" charset="0"/>
              </a:rPr>
              <a:t>leden te adviseren om te denken aan zowel hun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fysieke </a:t>
            </a:r>
            <a:r>
              <a:rPr lang="nl-NL" sz="1100" dirty="0">
                <a:solidFill>
                  <a:schemeClr val="tx1">
                    <a:lumMod val="65000"/>
                    <a:lumOff val="35000"/>
                  </a:schemeClr>
                </a:solidFill>
                <a:latin typeface="Helvetica" panose="020B0604020202020204" pitchFamily="34" charset="0"/>
                <a:cs typeface="Helvetica" panose="020B0604020202020204" pitchFamily="34" charset="0"/>
              </a:rPr>
              <a:t>(beter eten, meer sporten) als mentale gezondheid. Het doel is mensen die niet gezond zijn te begeleiden naar hulp en mensen die gezond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zijn, </a:t>
            </a:r>
            <a:r>
              <a:rPr lang="nl-NL" sz="1100" dirty="0">
                <a:solidFill>
                  <a:schemeClr val="tx1">
                    <a:lumMod val="65000"/>
                    <a:lumOff val="35000"/>
                  </a:schemeClr>
                </a:solidFill>
                <a:latin typeface="Helvetica" panose="020B0604020202020204" pitchFamily="34" charset="0"/>
                <a:cs typeface="Helvetica" panose="020B0604020202020204" pitchFamily="34" charset="0"/>
              </a:rPr>
              <a:t>gezond te houden.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VNZ brengt deze </a:t>
            </a:r>
            <a:r>
              <a:rPr lang="nl-NL" sz="1100" dirty="0">
                <a:solidFill>
                  <a:schemeClr val="tx1">
                    <a:lumMod val="65000"/>
                    <a:lumOff val="35000"/>
                  </a:schemeClr>
                </a:solidFill>
                <a:latin typeface="Helvetica" panose="020B0604020202020204" pitchFamily="34" charset="0"/>
                <a:cs typeface="Helvetica" panose="020B0604020202020204" pitchFamily="34" charset="0"/>
              </a:rPr>
              <a:t>boodschap via verschillende kanalen, zoals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infomomenten, preventieve tegemoetkomingen </a:t>
            </a:r>
            <a:r>
              <a:rPr lang="nl-NL" sz="1100" dirty="0">
                <a:solidFill>
                  <a:schemeClr val="tx1">
                    <a:lumMod val="65000"/>
                    <a:lumOff val="35000"/>
                  </a:schemeClr>
                </a:solidFill>
                <a:latin typeface="Helvetica" panose="020B0604020202020204" pitchFamily="34" charset="0"/>
                <a:cs typeface="Helvetica" panose="020B0604020202020204" pitchFamily="34" charset="0"/>
              </a:rPr>
              <a:t>en sociale media</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 </a:t>
            </a:r>
            <a:endParaRPr lang="nl-NL" sz="1100" dirty="0">
              <a:solidFill>
                <a:schemeClr val="tx1">
                  <a:lumMod val="65000"/>
                  <a:lumOff val="35000"/>
                </a:schemeClr>
              </a:solidFill>
              <a:latin typeface="Helvetica" panose="020B0604020202020204" pitchFamily="34" charset="0"/>
              <a:cs typeface="Helvetica" panose="020B0604020202020204" pitchFamily="34" charset="0"/>
            </a:endParaRPr>
          </a:p>
          <a:p>
            <a:endParaRPr lang="nl-NL" sz="1100" dirty="0">
              <a:solidFill>
                <a:schemeClr val="tx1">
                  <a:lumMod val="65000"/>
                  <a:lumOff val="35000"/>
                </a:schemeClr>
              </a:solidFill>
              <a:latin typeface="Helvetica" panose="020B0604020202020204" pitchFamily="34" charset="0"/>
              <a:cs typeface="Helvetica" panose="020B0604020202020204" pitchFamily="34" charset="0"/>
            </a:endParaRPr>
          </a:p>
          <a:p>
            <a:r>
              <a:rPr lang="nl-NL" sz="1100" b="1" dirty="0">
                <a:solidFill>
                  <a:schemeClr val="tx1">
                    <a:lumMod val="65000"/>
                    <a:lumOff val="35000"/>
                  </a:schemeClr>
                </a:solidFill>
                <a:latin typeface="Helvetica" panose="020B0604020202020204" pitchFamily="34" charset="0"/>
                <a:cs typeface="Helvetica" panose="020B0604020202020204" pitchFamily="34" charset="0"/>
              </a:rPr>
              <a:t>Veilige, gezonde en ergonomische werkomstandigheden</a:t>
            </a:r>
            <a:endParaRPr lang="nl-NL" sz="1100" dirty="0">
              <a:solidFill>
                <a:schemeClr val="tx1">
                  <a:lumMod val="65000"/>
                  <a:lumOff val="35000"/>
                </a:schemeClr>
              </a:solidFill>
              <a:latin typeface="Helvetica" panose="020B0604020202020204" pitchFamily="34" charset="0"/>
              <a:cs typeface="Helvetica" panose="020B0604020202020204" pitchFamily="34" charset="0"/>
            </a:endParaRPr>
          </a:p>
          <a:p>
            <a:r>
              <a:rPr lang="nl-NL" sz="1100" dirty="0">
                <a:solidFill>
                  <a:schemeClr val="tx1">
                    <a:lumMod val="65000"/>
                    <a:lumOff val="35000"/>
                  </a:schemeClr>
                </a:solidFill>
                <a:latin typeface="Helvetica" panose="020B0604020202020204" pitchFamily="34" charset="0"/>
                <a:cs typeface="Helvetica" panose="020B0604020202020204" pitchFamily="34" charset="0"/>
              </a:rPr>
              <a:t>Naast een goede gezondheid van haar leden streeft het VNZ ook naar een optimale gezondheid van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zijn </a:t>
            </a:r>
            <a:r>
              <a:rPr lang="nl-NL" sz="1100" dirty="0">
                <a:solidFill>
                  <a:schemeClr val="tx1">
                    <a:lumMod val="65000"/>
                    <a:lumOff val="35000"/>
                  </a:schemeClr>
                </a:solidFill>
                <a:latin typeface="Helvetica" panose="020B0604020202020204" pitchFamily="34" charset="0"/>
                <a:cs typeface="Helvetica" panose="020B0604020202020204" pitchFamily="34" charset="0"/>
              </a:rPr>
              <a:t>werknemers. Zo kiest het VNZ voor verstelbare zit-sta bureaus, waardoor rugproblemen en andere lichamelijke klachten vermeden worden. Daarnaast ondersteunt het ziekenfonds </a:t>
            </a:r>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p:txBody>
      </p:sp>
      <p:pic>
        <p:nvPicPr>
          <p:cNvPr id="2" name="Picture 1"/>
          <p:cNvPicPr>
            <a:picLocks noChangeAspect="1"/>
          </p:cNvPicPr>
          <p:nvPr/>
        </p:nvPicPr>
        <p:blipFill>
          <a:blip r:embed="rId4"/>
          <a:stretch>
            <a:fillRect/>
          </a:stretch>
        </p:blipFill>
        <p:spPr>
          <a:xfrm>
            <a:off x="3796276" y="3143832"/>
            <a:ext cx="2520608" cy="1938764"/>
          </a:xfrm>
          <a:prstGeom prst="rect">
            <a:avLst/>
          </a:prstGeom>
        </p:spPr>
      </p:pic>
    </p:spTree>
    <p:extLst>
      <p:ext uri="{BB962C8B-B14F-4D97-AF65-F5344CB8AC3E}">
        <p14:creationId xmlns:p14="http://schemas.microsoft.com/office/powerpoint/2010/main" val="24588202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xmlns="" id="{8A1CFEF0-5265-454B-A188-CFBBA8E14EA2}"/>
              </a:ext>
            </a:extLst>
          </p:cNvPr>
          <p:cNvSpPr/>
          <p:nvPr/>
        </p:nvSpPr>
        <p:spPr>
          <a:xfrm>
            <a:off x="251647" y="210564"/>
            <a:ext cx="3222716" cy="4875786"/>
          </a:xfrm>
          <a:prstGeom prst="rect">
            <a:avLst/>
          </a:prstGeom>
          <a:solidFill>
            <a:srgbClr val="A31C44">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9" name="Rectangle 28">
            <a:extLst>
              <a:ext uri="{FF2B5EF4-FFF2-40B4-BE49-F238E27FC236}">
                <a16:creationId xmlns:a16="http://schemas.microsoft.com/office/drawing/2014/main" xmlns="" id="{80BCA294-B500-45E8-96A3-497B4D2646A6}"/>
              </a:ext>
            </a:extLst>
          </p:cNvPr>
          <p:cNvSpPr/>
          <p:nvPr/>
        </p:nvSpPr>
        <p:spPr>
          <a:xfrm>
            <a:off x="416424" y="556920"/>
            <a:ext cx="2022331" cy="20262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050" name="Picture 2">
            <a:extLst>
              <a:ext uri="{FF2B5EF4-FFF2-40B4-BE49-F238E27FC236}">
                <a16:creationId xmlns:a16="http://schemas.microsoft.com/office/drawing/2014/main" xmlns="" id="{30A06D20-2992-4FD0-A3AF-1221E794FD3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1487" y="616489"/>
            <a:ext cx="1914702" cy="19147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BB3DB094-6225-45F2-8CD0-B52D8D9D3D85}"/>
              </a:ext>
            </a:extLst>
          </p:cNvPr>
          <p:cNvSpPr txBox="1"/>
          <p:nvPr/>
        </p:nvSpPr>
        <p:spPr>
          <a:xfrm>
            <a:off x="482962" y="2704997"/>
            <a:ext cx="2738437" cy="1200329"/>
          </a:xfrm>
          <a:prstGeom prst="rect">
            <a:avLst/>
          </a:prstGeom>
          <a:noFill/>
        </p:spPr>
        <p:txBody>
          <a:bodyPr wrap="square" rtlCol="0">
            <a:spAutoFit/>
          </a:bodyPr>
          <a:lstStyle/>
          <a:p>
            <a:r>
              <a:rPr lang="nl-BE" sz="1200" dirty="0">
                <a:solidFill>
                  <a:srgbClr val="A31C44"/>
                </a:solidFill>
                <a:latin typeface="Helvetica" panose="020B0604020202020204" pitchFamily="34" charset="0"/>
                <a:cs typeface="Helvetica" panose="020B0604020202020204" pitchFamily="34" charset="0"/>
              </a:rPr>
              <a:t>BEVORDER AANHOUDENDE, INCLUSIEVE EN DUURZAME ECONOMISCHE GROEI, VOLLEDIGE EN PRODUCTIEVE TEWERKSTELLING EN WAARDIG WERK VOOR IEDEREEN</a:t>
            </a:r>
          </a:p>
        </p:txBody>
      </p:sp>
      <p:sp>
        <p:nvSpPr>
          <p:cNvPr id="4" name="TextBox 3">
            <a:extLst>
              <a:ext uri="{FF2B5EF4-FFF2-40B4-BE49-F238E27FC236}">
                <a16:creationId xmlns:a16="http://schemas.microsoft.com/office/drawing/2014/main" xmlns="" id="{6AF9E93C-A568-4794-99F4-B464F5427B13}"/>
              </a:ext>
            </a:extLst>
          </p:cNvPr>
          <p:cNvSpPr txBox="1"/>
          <p:nvPr/>
        </p:nvSpPr>
        <p:spPr>
          <a:xfrm>
            <a:off x="225732" y="2567384"/>
            <a:ext cx="276225" cy="707886"/>
          </a:xfrm>
          <a:prstGeom prst="rect">
            <a:avLst/>
          </a:prstGeom>
          <a:noFill/>
        </p:spPr>
        <p:txBody>
          <a:bodyPr wrap="square" rtlCol="0">
            <a:spAutoFit/>
          </a:bodyPr>
          <a:lstStyle/>
          <a:p>
            <a:r>
              <a:rPr lang="nl-BE" sz="4000" dirty="0">
                <a:solidFill>
                  <a:srgbClr val="A31C44"/>
                </a:solidFill>
                <a:latin typeface="Helvetica" panose="020B0604020202020204" pitchFamily="34" charset="0"/>
                <a:cs typeface="Helvetica" panose="020B0604020202020204" pitchFamily="34" charset="0"/>
              </a:rPr>
              <a:t>“</a:t>
            </a:r>
          </a:p>
        </p:txBody>
      </p:sp>
      <p:sp>
        <p:nvSpPr>
          <p:cNvPr id="6" name="TextBox 5">
            <a:extLst>
              <a:ext uri="{FF2B5EF4-FFF2-40B4-BE49-F238E27FC236}">
                <a16:creationId xmlns:a16="http://schemas.microsoft.com/office/drawing/2014/main" xmlns="" id="{604ADC54-74EA-47D0-804A-09E38B10FE8F}"/>
              </a:ext>
            </a:extLst>
          </p:cNvPr>
          <p:cNvSpPr txBox="1"/>
          <p:nvPr/>
        </p:nvSpPr>
        <p:spPr>
          <a:xfrm rot="10800000">
            <a:off x="2386190" y="3247897"/>
            <a:ext cx="276225" cy="707886"/>
          </a:xfrm>
          <a:prstGeom prst="rect">
            <a:avLst/>
          </a:prstGeom>
          <a:noFill/>
        </p:spPr>
        <p:txBody>
          <a:bodyPr wrap="square" rtlCol="0">
            <a:spAutoFit/>
          </a:bodyPr>
          <a:lstStyle/>
          <a:p>
            <a:r>
              <a:rPr lang="nl-BE" sz="4000" dirty="0">
                <a:solidFill>
                  <a:srgbClr val="A21B43"/>
                </a:solidFill>
                <a:latin typeface="Helvetica" panose="020B0604020202020204" pitchFamily="34" charset="0"/>
                <a:cs typeface="Helvetica" panose="020B0604020202020204" pitchFamily="34" charset="0"/>
              </a:rPr>
              <a:t>“</a:t>
            </a:r>
          </a:p>
        </p:txBody>
      </p:sp>
      <p:sp>
        <p:nvSpPr>
          <p:cNvPr id="5" name="TextBox 4">
            <a:extLst>
              <a:ext uri="{FF2B5EF4-FFF2-40B4-BE49-F238E27FC236}">
                <a16:creationId xmlns:a16="http://schemas.microsoft.com/office/drawing/2014/main" xmlns="" id="{407EA8E6-DC00-4624-BC70-2290C7FE7A59}"/>
              </a:ext>
            </a:extLst>
          </p:cNvPr>
          <p:cNvSpPr txBox="1"/>
          <p:nvPr/>
        </p:nvSpPr>
        <p:spPr>
          <a:xfrm>
            <a:off x="582243" y="4050038"/>
            <a:ext cx="390525" cy="260859"/>
          </a:xfrm>
          <a:prstGeom prst="rect">
            <a:avLst/>
          </a:prstGeom>
          <a:solidFill>
            <a:srgbClr val="A31C44"/>
          </a:solidFill>
        </p:spPr>
        <p:txBody>
          <a:bodyPr wrap="square" rtlCol="0">
            <a:spAutoFit/>
          </a:bodyPr>
          <a:lstStyle/>
          <a:p>
            <a:r>
              <a:rPr lang="nl-BE" sz="1100" dirty="0">
                <a:solidFill>
                  <a:schemeClr val="bg1"/>
                </a:solidFill>
                <a:latin typeface="Helvetica" panose="020B0604020202020204" pitchFamily="34" charset="0"/>
                <a:ea typeface="Gadugi" panose="020B0502040204020203" pitchFamily="34" charset="0"/>
                <a:cs typeface="Helvetica" panose="020B0604020202020204" pitchFamily="34" charset="0"/>
              </a:rPr>
              <a:t>8.2</a:t>
            </a:r>
          </a:p>
        </p:txBody>
      </p:sp>
      <p:sp>
        <p:nvSpPr>
          <p:cNvPr id="7" name="TextBox 6">
            <a:extLst>
              <a:ext uri="{FF2B5EF4-FFF2-40B4-BE49-F238E27FC236}">
                <a16:creationId xmlns:a16="http://schemas.microsoft.com/office/drawing/2014/main" xmlns="" id="{62C425C4-8211-49F9-8CCE-2E6ABD926BD8}"/>
              </a:ext>
            </a:extLst>
          </p:cNvPr>
          <p:cNvSpPr txBox="1"/>
          <p:nvPr/>
        </p:nvSpPr>
        <p:spPr>
          <a:xfrm>
            <a:off x="963780" y="3991140"/>
            <a:ext cx="2543175" cy="261610"/>
          </a:xfrm>
          <a:prstGeom prst="rect">
            <a:avLst/>
          </a:prstGeom>
          <a:noFill/>
        </p:spPr>
        <p:txBody>
          <a:bodyPr wrap="square" rtlCol="0">
            <a:spAutoFit/>
          </a:bodyPr>
          <a:lstStyle/>
          <a:p>
            <a:r>
              <a:rPr lang="nl-BE" sz="1100" dirty="0">
                <a:solidFill>
                  <a:srgbClr val="A31C44"/>
                </a:solidFill>
                <a:latin typeface="Helvetica" panose="020B0604020202020204" pitchFamily="34" charset="0"/>
                <a:ea typeface="Gadugi" panose="020B0502040204020203" pitchFamily="34" charset="0"/>
                <a:cs typeface="Helvetica" panose="020B0604020202020204" pitchFamily="34" charset="0"/>
              </a:rPr>
              <a:t>Economische groei in stand houden</a:t>
            </a:r>
            <a:endParaRPr lang="nl-BE" sz="900" dirty="0">
              <a:solidFill>
                <a:srgbClr val="A31C44"/>
              </a:solidFill>
              <a:latin typeface="Helvetica" panose="020B0604020202020204" pitchFamily="34" charset="0"/>
              <a:ea typeface="Gadugi" panose="020B0502040204020203" pitchFamily="34" charset="0"/>
              <a:cs typeface="Helvetica" panose="020B0604020202020204" pitchFamily="34" charset="0"/>
            </a:endParaRPr>
          </a:p>
        </p:txBody>
      </p:sp>
      <p:cxnSp>
        <p:nvCxnSpPr>
          <p:cNvPr id="9" name="Straight Connector 8">
            <a:extLst>
              <a:ext uri="{FF2B5EF4-FFF2-40B4-BE49-F238E27FC236}">
                <a16:creationId xmlns:a16="http://schemas.microsoft.com/office/drawing/2014/main" xmlns="" id="{A51AD5F5-79D5-4FBD-A442-61BB641E8A2E}"/>
              </a:ext>
            </a:extLst>
          </p:cNvPr>
          <p:cNvCxnSpPr>
            <a:cxnSpLocks/>
          </p:cNvCxnSpPr>
          <p:nvPr/>
        </p:nvCxnSpPr>
        <p:spPr>
          <a:xfrm>
            <a:off x="554616" y="4926515"/>
            <a:ext cx="2638425"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xmlns="" id="{90A5E7CD-94C3-47A5-A557-7BBE28DD2420}"/>
              </a:ext>
            </a:extLst>
          </p:cNvPr>
          <p:cNvSpPr txBox="1"/>
          <p:nvPr/>
        </p:nvSpPr>
        <p:spPr>
          <a:xfrm>
            <a:off x="251647" y="5273939"/>
            <a:ext cx="2571750" cy="369332"/>
          </a:xfrm>
          <a:prstGeom prst="rect">
            <a:avLst/>
          </a:prstGeom>
          <a:noFill/>
        </p:spPr>
        <p:txBody>
          <a:bodyPr wrap="square" rtlCol="0">
            <a:spAutoFit/>
          </a:bodyPr>
          <a:lstStyle/>
          <a:p>
            <a:r>
              <a:rPr lang="nl-BE" dirty="0">
                <a:solidFill>
                  <a:srgbClr val="8A1839"/>
                </a:solidFill>
                <a:latin typeface="Helvetica" panose="020B0604020202020204" pitchFamily="34" charset="0"/>
                <a:cs typeface="Helvetica" panose="020B0604020202020204" pitchFamily="34" charset="0"/>
              </a:rPr>
              <a:t>ONZE INITIATIEVEN</a:t>
            </a:r>
          </a:p>
        </p:txBody>
      </p:sp>
      <p:sp>
        <p:nvSpPr>
          <p:cNvPr id="11" name="TextBox 10">
            <a:extLst>
              <a:ext uri="{FF2B5EF4-FFF2-40B4-BE49-F238E27FC236}">
                <a16:creationId xmlns:a16="http://schemas.microsoft.com/office/drawing/2014/main" xmlns="" id="{561CF210-43E2-4CE9-AF0D-3A5301561A4E}"/>
              </a:ext>
            </a:extLst>
          </p:cNvPr>
          <p:cNvSpPr txBox="1"/>
          <p:nvPr/>
        </p:nvSpPr>
        <p:spPr>
          <a:xfrm>
            <a:off x="247863" y="5803326"/>
            <a:ext cx="3060000" cy="1954381"/>
          </a:xfrm>
          <a:prstGeom prst="rect">
            <a:avLst/>
          </a:prstGeom>
          <a:noFill/>
        </p:spPr>
        <p:txBody>
          <a:bodyPr wrap="square" rtlCol="0">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Aangroei werknemersbestand</a:t>
            </a:r>
          </a:p>
          <a:p>
            <a:r>
              <a:rPr lang="nl-BE" sz="1100" dirty="0">
                <a:solidFill>
                  <a:schemeClr val="tx1">
                    <a:lumMod val="65000"/>
                    <a:lumOff val="35000"/>
                  </a:schemeClr>
                </a:solidFill>
                <a:latin typeface="Helvetica" panose="020B0604020202020204" pitchFamily="34" charset="0"/>
                <a:cs typeface="Helvetica" panose="020B0604020202020204" pitchFamily="34" charset="0"/>
              </a:rPr>
              <a:t>Het VNZ kende de voorbije jaren een significante expansie. Mede door de samenwerkingsverbanden,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de juiste operationele beslissingen, de </a:t>
            </a:r>
            <a:r>
              <a:rPr lang="nl-BE" sz="1100" dirty="0">
                <a:solidFill>
                  <a:schemeClr val="tx1">
                    <a:lumMod val="65000"/>
                    <a:lumOff val="35000"/>
                  </a:schemeClr>
                </a:solidFill>
                <a:latin typeface="Helvetica" panose="020B0604020202020204" pitchFamily="34" charset="0"/>
                <a:cs typeface="Helvetica" panose="020B0604020202020204" pitchFamily="34" charset="0"/>
              </a:rPr>
              <a:t>inhoudelijke expertise en het brede aanbod van diensten, groeide het ledenbestand mooi aan en was er een evenredige aangroei van het aantal personeelsleden tot bijna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145 werknemers</a:t>
            </a:r>
            <a:r>
              <a:rPr lang="nl-BE" sz="1100" dirty="0">
                <a:solidFill>
                  <a:schemeClr val="tx1">
                    <a:lumMod val="65000"/>
                    <a:lumOff val="35000"/>
                  </a:schemeClr>
                </a:solidFill>
                <a:latin typeface="Helvetica" panose="020B0604020202020204" pitchFamily="34" charset="0"/>
                <a:cs typeface="Helvetica" panose="020B0604020202020204" pitchFamily="34" charset="0"/>
              </a:rPr>
              <a:t>. Op deze manier draagt het VNZ bij tot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de  </a:t>
            </a:r>
            <a:r>
              <a:rPr lang="nl-BE" sz="1100" dirty="0">
                <a:solidFill>
                  <a:schemeClr val="tx1">
                    <a:lumMod val="65000"/>
                    <a:lumOff val="35000"/>
                  </a:schemeClr>
                </a:solidFill>
                <a:latin typeface="Helvetica" panose="020B0604020202020204" pitchFamily="34" charset="0"/>
                <a:cs typeface="Helvetica" panose="020B0604020202020204" pitchFamily="34" charset="0"/>
              </a:rPr>
              <a:t>economische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groei in Vlaanderen.</a:t>
            </a:r>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p:txBody>
      </p:sp>
      <p:sp>
        <p:nvSpPr>
          <p:cNvPr id="15" name="TextBox 14">
            <a:extLst>
              <a:ext uri="{FF2B5EF4-FFF2-40B4-BE49-F238E27FC236}">
                <a16:creationId xmlns:a16="http://schemas.microsoft.com/office/drawing/2014/main" xmlns="" id="{2123B0F1-ED29-460A-B401-EF1304AE612F}"/>
              </a:ext>
            </a:extLst>
          </p:cNvPr>
          <p:cNvSpPr txBox="1"/>
          <p:nvPr/>
        </p:nvSpPr>
        <p:spPr>
          <a:xfrm>
            <a:off x="3652258" y="6117254"/>
            <a:ext cx="2571750" cy="369332"/>
          </a:xfrm>
          <a:prstGeom prst="rect">
            <a:avLst/>
          </a:prstGeom>
          <a:noFill/>
        </p:spPr>
        <p:txBody>
          <a:bodyPr wrap="square" rtlCol="0">
            <a:spAutoFit/>
          </a:bodyPr>
          <a:lstStyle/>
          <a:p>
            <a:r>
              <a:rPr lang="nl-BE" dirty="0">
                <a:solidFill>
                  <a:srgbClr val="8A1839"/>
                </a:solidFill>
                <a:latin typeface="Helvetica" panose="020B0604020202020204" pitchFamily="34" charset="0"/>
                <a:cs typeface="Helvetica" panose="020B0604020202020204" pitchFamily="34" charset="0"/>
              </a:rPr>
              <a:t>ONZE AMBITIES</a:t>
            </a:r>
          </a:p>
        </p:txBody>
      </p:sp>
      <p:sp>
        <p:nvSpPr>
          <p:cNvPr id="19" name="TextBox 18">
            <a:extLst>
              <a:ext uri="{FF2B5EF4-FFF2-40B4-BE49-F238E27FC236}">
                <a16:creationId xmlns:a16="http://schemas.microsoft.com/office/drawing/2014/main" xmlns="" id="{1DC81482-C866-44F7-8F2C-8637D199765F}"/>
              </a:ext>
            </a:extLst>
          </p:cNvPr>
          <p:cNvSpPr txBox="1"/>
          <p:nvPr/>
        </p:nvSpPr>
        <p:spPr>
          <a:xfrm>
            <a:off x="3652258" y="6547805"/>
            <a:ext cx="3060000" cy="2970044"/>
          </a:xfrm>
          <a:prstGeom prst="rect">
            <a:avLst/>
          </a:prstGeom>
          <a:noFill/>
        </p:spPr>
        <p:txBody>
          <a:bodyPr wrap="square" rtlCol="0">
            <a:spAutoFit/>
          </a:bodyPr>
          <a:lstStyle/>
          <a:p>
            <a:r>
              <a:rPr lang="nl-BE" sz="1100" dirty="0">
                <a:solidFill>
                  <a:schemeClr val="tx1">
                    <a:lumMod val="65000"/>
                    <a:lumOff val="35000"/>
                  </a:schemeClr>
                </a:solidFill>
                <a:latin typeface="Helvetica" panose="020B0604020202020204" pitchFamily="34" charset="0"/>
                <a:cs typeface="Helvetica" panose="020B0604020202020204" pitchFamily="34" charset="0"/>
              </a:rPr>
              <a:t>Het VNZ wil blijven inspelen op toekomstige digitalisatietrends. Onze ambitie is om met het programma </a:t>
            </a:r>
            <a:r>
              <a:rPr lang="nl-BE" sz="1100" i="1" dirty="0" err="1">
                <a:solidFill>
                  <a:schemeClr val="tx1">
                    <a:lumMod val="65000"/>
                    <a:lumOff val="35000"/>
                  </a:schemeClr>
                </a:solidFill>
                <a:latin typeface="Helvetica" panose="020B0604020202020204" pitchFamily="34" charset="0"/>
                <a:cs typeface="Helvetica" panose="020B0604020202020204" pitchFamily="34" charset="0"/>
              </a:rPr>
              <a:t>Doccle</a:t>
            </a:r>
            <a:r>
              <a:rPr lang="nl-BE" sz="1100" dirty="0">
                <a:solidFill>
                  <a:schemeClr val="tx1">
                    <a:lumMod val="65000"/>
                    <a:lumOff val="35000"/>
                  </a:schemeClr>
                </a:solidFill>
                <a:latin typeface="Helvetica" panose="020B0604020202020204" pitchFamily="34" charset="0"/>
                <a:cs typeface="Helvetica" panose="020B0604020202020204" pitchFamily="34" charset="0"/>
              </a:rPr>
              <a:t> te gaan werken waardoor briefwisseling volledig gedigitaliseerd kan worden.</a:t>
            </a:r>
            <a:endParaRPr lang="nl-NL" sz="1100" dirty="0">
              <a:solidFill>
                <a:schemeClr val="tx1">
                  <a:lumMod val="65000"/>
                  <a:lumOff val="35000"/>
                </a:schemeClr>
              </a:solidFill>
              <a:latin typeface="Helvetica" panose="020B0604020202020204" pitchFamily="34" charset="0"/>
              <a:cs typeface="Helvetica" panose="020B0604020202020204" pitchFamily="34" charset="0"/>
            </a:endParaRPr>
          </a:p>
          <a:p>
            <a:endParaRPr lang="nl-NL" sz="1100" dirty="0">
              <a:solidFill>
                <a:schemeClr val="tx1">
                  <a:lumMod val="65000"/>
                  <a:lumOff val="35000"/>
                </a:schemeClr>
              </a:solidFill>
              <a:latin typeface="Helvetica" panose="020B0604020202020204" pitchFamily="34" charset="0"/>
              <a:cs typeface="Helvetica" panose="020B0604020202020204" pitchFamily="34" charset="0"/>
            </a:endParaRPr>
          </a:p>
          <a:p>
            <a:r>
              <a:rPr lang="nl-NL" sz="1100" dirty="0">
                <a:solidFill>
                  <a:schemeClr val="tx1">
                    <a:lumMod val="65000"/>
                    <a:lumOff val="35000"/>
                  </a:schemeClr>
                </a:solidFill>
                <a:latin typeface="Helvetica" panose="020B0604020202020204" pitchFamily="34" charset="0"/>
                <a:cs typeface="Helvetica" panose="020B0604020202020204" pitchFamily="34" charset="0"/>
              </a:rPr>
              <a:t>Het is de ambitie van het VNZ om te blijven investeren in vorming en opleiding van medewerkers. </a:t>
            </a:r>
          </a:p>
          <a:p>
            <a:endParaRPr lang="nl-NL" sz="1100" dirty="0">
              <a:solidFill>
                <a:schemeClr val="tx1">
                  <a:lumMod val="65000"/>
                  <a:lumOff val="35000"/>
                </a:schemeClr>
              </a:solidFill>
              <a:latin typeface="Helvetica" panose="020B0604020202020204" pitchFamily="34" charset="0"/>
              <a:cs typeface="Helvetica" panose="020B0604020202020204" pitchFamily="34" charset="0"/>
            </a:endParaRPr>
          </a:p>
          <a:p>
            <a:r>
              <a:rPr lang="nl-NL" sz="1100" dirty="0">
                <a:solidFill>
                  <a:schemeClr val="tx1">
                    <a:lumMod val="65000"/>
                    <a:lumOff val="35000"/>
                  </a:schemeClr>
                </a:solidFill>
                <a:latin typeface="Helvetica" panose="020B0604020202020204" pitchFamily="34" charset="0"/>
                <a:cs typeface="Helvetica" panose="020B0604020202020204" pitchFamily="34" charset="0"/>
              </a:rPr>
              <a:t>Er zal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blijven </a:t>
            </a:r>
            <a:r>
              <a:rPr lang="nl-NL" sz="1100" dirty="0">
                <a:solidFill>
                  <a:schemeClr val="tx1">
                    <a:lumMod val="65000"/>
                    <a:lumOff val="35000"/>
                  </a:schemeClr>
                </a:solidFill>
                <a:latin typeface="Helvetica" panose="020B0604020202020204" pitchFamily="34" charset="0"/>
                <a:cs typeface="Helvetica" panose="020B0604020202020204" pitchFamily="34" charset="0"/>
              </a:rPr>
              <a:t>ingezet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worden op </a:t>
            </a:r>
            <a:r>
              <a:rPr lang="nl-NL" sz="1100" dirty="0">
                <a:solidFill>
                  <a:schemeClr val="tx1">
                    <a:lumMod val="65000"/>
                    <a:lumOff val="35000"/>
                  </a:schemeClr>
                </a:solidFill>
                <a:latin typeface="Helvetica" panose="020B0604020202020204" pitchFamily="34" charset="0"/>
                <a:cs typeface="Helvetica" panose="020B0604020202020204" pitchFamily="34" charset="0"/>
              </a:rPr>
              <a:t>het creëren en onderhouden van een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hechte bedrijfscultuur</a:t>
            </a:r>
            <a:r>
              <a:rPr lang="nl-NL" sz="1100" dirty="0">
                <a:solidFill>
                  <a:schemeClr val="tx1">
                    <a:lumMod val="65000"/>
                    <a:lumOff val="35000"/>
                  </a:schemeClr>
                </a:solidFill>
                <a:latin typeface="Helvetica" panose="020B0604020202020204" pitchFamily="34" charset="0"/>
                <a:cs typeface="Helvetica" panose="020B0604020202020204" pitchFamily="34" charset="0"/>
              </a:rPr>
              <a:t>. Er worden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teammomenten </a:t>
            </a:r>
            <a:r>
              <a:rPr lang="nl-NL" sz="1100" dirty="0">
                <a:solidFill>
                  <a:schemeClr val="tx1">
                    <a:lumMod val="65000"/>
                    <a:lumOff val="35000"/>
                  </a:schemeClr>
                </a:solidFill>
                <a:latin typeface="Helvetica" panose="020B0604020202020204" pitchFamily="34" charset="0"/>
                <a:cs typeface="Helvetica" panose="020B0604020202020204" pitchFamily="34" charset="0"/>
              </a:rPr>
              <a:t>georganiseerd en er is een groepsbonus als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financiële </a:t>
            </a:r>
            <a:r>
              <a:rPr lang="nl-NL" sz="1100" dirty="0">
                <a:solidFill>
                  <a:schemeClr val="tx1">
                    <a:lumMod val="65000"/>
                    <a:lumOff val="35000"/>
                  </a:schemeClr>
                </a:solidFill>
                <a:latin typeface="Helvetica" panose="020B0604020202020204" pitchFamily="34" charset="0"/>
                <a:cs typeface="Helvetica" panose="020B0604020202020204" pitchFamily="34" charset="0"/>
              </a:rPr>
              <a:t>stimulans.</a:t>
            </a:r>
          </a:p>
          <a:p>
            <a:endParaRPr lang="nl-NL" sz="1100" dirty="0">
              <a:solidFill>
                <a:schemeClr val="tx1">
                  <a:lumMod val="65000"/>
                  <a:lumOff val="35000"/>
                </a:schemeClr>
              </a:solidFill>
              <a:latin typeface="Helvetica" panose="020B0604020202020204" pitchFamily="34" charset="0"/>
              <a:cs typeface="Helvetica" panose="020B0604020202020204" pitchFamily="34" charset="0"/>
            </a:endParaRPr>
          </a:p>
          <a:p>
            <a:endParaRPr lang="nl-NL" sz="1100" dirty="0">
              <a:solidFill>
                <a:schemeClr val="tx1">
                  <a:lumMod val="75000"/>
                  <a:lumOff val="25000"/>
                </a:schemeClr>
              </a:solidFill>
              <a:latin typeface="Helvetica" panose="020B0604020202020204" pitchFamily="34" charset="0"/>
              <a:cs typeface="Helvetica" panose="020B0604020202020204" pitchFamily="34" charset="0"/>
            </a:endParaRPr>
          </a:p>
        </p:txBody>
      </p:sp>
      <p:pic>
        <p:nvPicPr>
          <p:cNvPr id="20" name="Picture 19">
            <a:extLst>
              <a:ext uri="{FF2B5EF4-FFF2-40B4-BE49-F238E27FC236}">
                <a16:creationId xmlns:a16="http://schemas.microsoft.com/office/drawing/2014/main" xmlns="" id="{AE2539B4-C3E5-46DB-9316-7964DFF96E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439" y="9106943"/>
            <a:ext cx="580750" cy="580750"/>
          </a:xfrm>
          <a:prstGeom prst="rect">
            <a:avLst/>
          </a:prstGeom>
        </p:spPr>
      </p:pic>
      <p:grpSp>
        <p:nvGrpSpPr>
          <p:cNvPr id="23" name="Group 22">
            <a:extLst>
              <a:ext uri="{FF2B5EF4-FFF2-40B4-BE49-F238E27FC236}">
                <a16:creationId xmlns:a16="http://schemas.microsoft.com/office/drawing/2014/main" xmlns="" id="{780A43EE-5AAD-4A82-90C1-641D6E3CFE25}"/>
              </a:ext>
            </a:extLst>
          </p:cNvPr>
          <p:cNvGrpSpPr/>
          <p:nvPr/>
        </p:nvGrpSpPr>
        <p:grpSpPr>
          <a:xfrm rot="10800000">
            <a:off x="5548331" y="8568889"/>
            <a:ext cx="1246909" cy="1246909"/>
            <a:chOff x="233403" y="263236"/>
            <a:chExt cx="1246909" cy="1246909"/>
          </a:xfrm>
        </p:grpSpPr>
        <p:cxnSp>
          <p:nvCxnSpPr>
            <p:cNvPr id="24" name="Straight Connector 23">
              <a:extLst>
                <a:ext uri="{FF2B5EF4-FFF2-40B4-BE49-F238E27FC236}">
                  <a16:creationId xmlns:a16="http://schemas.microsoft.com/office/drawing/2014/main" xmlns="" id="{5E647579-1F32-4D26-AECF-0F7B77A80A87}"/>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EC565F09-5D4E-4DE3-9185-F85BADB41B09}"/>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xmlns="" id="{E74794E1-E0E2-4731-81A7-76B2A4CC1527}"/>
              </a:ext>
            </a:extLst>
          </p:cNvPr>
          <p:cNvGrpSpPr/>
          <p:nvPr/>
        </p:nvGrpSpPr>
        <p:grpSpPr>
          <a:xfrm>
            <a:off x="82733" y="90041"/>
            <a:ext cx="1246909" cy="1246909"/>
            <a:chOff x="233403" y="263236"/>
            <a:chExt cx="1246909" cy="1246909"/>
          </a:xfrm>
        </p:grpSpPr>
        <p:cxnSp>
          <p:nvCxnSpPr>
            <p:cNvPr id="27" name="Straight Connector 26">
              <a:extLst>
                <a:ext uri="{FF2B5EF4-FFF2-40B4-BE49-F238E27FC236}">
                  <a16:creationId xmlns:a16="http://schemas.microsoft.com/office/drawing/2014/main" xmlns="" id="{D5E389D6-EBC4-4AED-8D60-131EDA8373AE}"/>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xmlns="" id="{E2F520FC-21C8-4E1B-B139-C85E81E3D2DB}"/>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xmlns="" id="{E8C66B6A-5F85-453B-9D38-A710AA83F80B}"/>
              </a:ext>
            </a:extLst>
          </p:cNvPr>
          <p:cNvGrpSpPr/>
          <p:nvPr/>
        </p:nvGrpSpPr>
        <p:grpSpPr>
          <a:xfrm rot="10800000">
            <a:off x="5627221" y="5021751"/>
            <a:ext cx="926436" cy="974668"/>
            <a:chOff x="233403" y="263236"/>
            <a:chExt cx="1246909" cy="1246909"/>
          </a:xfrm>
        </p:grpSpPr>
        <p:cxnSp>
          <p:nvCxnSpPr>
            <p:cNvPr id="34" name="Straight Connector 33">
              <a:extLst>
                <a:ext uri="{FF2B5EF4-FFF2-40B4-BE49-F238E27FC236}">
                  <a16:creationId xmlns:a16="http://schemas.microsoft.com/office/drawing/2014/main" xmlns="" id="{24A3FDDB-5852-4A26-B5A9-EF4AF1EE1CEA}"/>
                </a:ext>
              </a:extLst>
            </p:cNvPr>
            <p:cNvCxnSpPr/>
            <p:nvPr/>
          </p:nvCxnSpPr>
          <p:spPr>
            <a:xfrm>
              <a:off x="235526" y="263236"/>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xmlns="" id="{3A6E656F-83C4-4FD5-AC5A-D3C70B48C8CD}"/>
                </a:ext>
              </a:extLst>
            </p:cNvPr>
            <p:cNvCxnSpPr>
              <a:cxnSpLocks/>
            </p:cNvCxnSpPr>
            <p:nvPr/>
          </p:nvCxnSpPr>
          <p:spPr>
            <a:xfrm rot="16200000">
              <a:off x="856858" y="-360219"/>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xmlns="" id="{4A100344-BB25-4D0B-8D49-F75F1E8F298C}"/>
              </a:ext>
            </a:extLst>
          </p:cNvPr>
          <p:cNvSpPr txBox="1"/>
          <p:nvPr/>
        </p:nvSpPr>
        <p:spPr>
          <a:xfrm>
            <a:off x="582243" y="4474966"/>
            <a:ext cx="390525" cy="260859"/>
          </a:xfrm>
          <a:prstGeom prst="rect">
            <a:avLst/>
          </a:prstGeom>
          <a:solidFill>
            <a:srgbClr val="A31C44"/>
          </a:solidFill>
        </p:spPr>
        <p:txBody>
          <a:bodyPr wrap="square" rtlCol="0">
            <a:spAutoFit/>
          </a:bodyPr>
          <a:lstStyle/>
          <a:p>
            <a:r>
              <a:rPr lang="nl-BE" sz="1100" dirty="0">
                <a:solidFill>
                  <a:schemeClr val="bg1"/>
                </a:solidFill>
                <a:latin typeface="Helvetica" panose="020B0604020202020204" pitchFamily="34" charset="0"/>
                <a:ea typeface="Gadugi" panose="020B0502040204020203" pitchFamily="34" charset="0"/>
                <a:cs typeface="Helvetica" panose="020B0604020202020204" pitchFamily="34" charset="0"/>
              </a:rPr>
              <a:t>8.5</a:t>
            </a:r>
          </a:p>
        </p:txBody>
      </p:sp>
      <p:sp>
        <p:nvSpPr>
          <p:cNvPr id="37" name="TextBox 36">
            <a:extLst>
              <a:ext uri="{FF2B5EF4-FFF2-40B4-BE49-F238E27FC236}">
                <a16:creationId xmlns:a16="http://schemas.microsoft.com/office/drawing/2014/main" xmlns="" id="{21FFE5B2-C07F-4710-96D8-A92197B388D9}"/>
              </a:ext>
            </a:extLst>
          </p:cNvPr>
          <p:cNvSpPr txBox="1"/>
          <p:nvPr/>
        </p:nvSpPr>
        <p:spPr>
          <a:xfrm>
            <a:off x="957785" y="4428660"/>
            <a:ext cx="2543175" cy="430887"/>
          </a:xfrm>
          <a:prstGeom prst="rect">
            <a:avLst/>
          </a:prstGeom>
          <a:noFill/>
        </p:spPr>
        <p:txBody>
          <a:bodyPr wrap="square" rtlCol="0">
            <a:spAutoFit/>
          </a:bodyPr>
          <a:lstStyle/>
          <a:p>
            <a:r>
              <a:rPr lang="nl-BE" sz="1100" dirty="0">
                <a:solidFill>
                  <a:srgbClr val="A31C44"/>
                </a:solidFill>
                <a:latin typeface="Helvetica" panose="020B0604020202020204" pitchFamily="34" charset="0"/>
                <a:ea typeface="Gadugi" panose="020B0502040204020203" pitchFamily="34" charset="0"/>
                <a:cs typeface="Helvetica" panose="020B0604020202020204" pitchFamily="34" charset="0"/>
              </a:rPr>
              <a:t>Volledige tewerkstelling en waardig werk</a:t>
            </a:r>
          </a:p>
        </p:txBody>
      </p:sp>
      <p:sp>
        <p:nvSpPr>
          <p:cNvPr id="38" name="TextBox 37">
            <a:extLst>
              <a:ext uri="{FF2B5EF4-FFF2-40B4-BE49-F238E27FC236}">
                <a16:creationId xmlns:a16="http://schemas.microsoft.com/office/drawing/2014/main" xmlns="" id="{18AAF899-6CEE-40DE-AC28-4DFBFC006D11}"/>
              </a:ext>
            </a:extLst>
          </p:cNvPr>
          <p:cNvSpPr txBox="1"/>
          <p:nvPr/>
        </p:nvSpPr>
        <p:spPr>
          <a:xfrm>
            <a:off x="268398" y="7757707"/>
            <a:ext cx="3060000" cy="1785104"/>
          </a:xfrm>
          <a:prstGeom prst="rect">
            <a:avLst/>
          </a:prstGeom>
          <a:noFill/>
        </p:spPr>
        <p:txBody>
          <a:bodyPr wrap="square" rtlCol="0">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Digitalisatie en automatisatie</a:t>
            </a:r>
          </a:p>
          <a:p>
            <a:r>
              <a:rPr lang="nl-BE" sz="1100" dirty="0">
                <a:solidFill>
                  <a:schemeClr val="tx1">
                    <a:lumMod val="65000"/>
                    <a:lumOff val="35000"/>
                  </a:schemeClr>
                </a:solidFill>
                <a:latin typeface="Helvetica" panose="020B0604020202020204" pitchFamily="34" charset="0"/>
                <a:cs typeface="Helvetica" panose="020B0604020202020204" pitchFamily="34" charset="0"/>
              </a:rPr>
              <a:t>Het VNZ neemt heel wat initiatieven om te digitaliseren en te automatiseren. Via het online loket van het VNZ kunnen leden niet alleen heel wat informatie online terugvinden, maar kunnen ze ook gemakkelijk online documenten aanvragen. Daarnaast tracht men de briefwisseling naar leden reeds zoveel als mogelijk te digitaliseren via mails en/of via het online loket</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a:t>
            </a:r>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p:txBody>
      </p:sp>
      <p:sp>
        <p:nvSpPr>
          <p:cNvPr id="13" name="Rectangle 12">
            <a:extLst>
              <a:ext uri="{FF2B5EF4-FFF2-40B4-BE49-F238E27FC236}">
                <a16:creationId xmlns:a16="http://schemas.microsoft.com/office/drawing/2014/main" xmlns="" id="{3FCC3DD7-F821-4A71-AF2E-DA7658AF551D}"/>
              </a:ext>
            </a:extLst>
          </p:cNvPr>
          <p:cNvSpPr/>
          <p:nvPr/>
        </p:nvSpPr>
        <p:spPr>
          <a:xfrm>
            <a:off x="3652258" y="2090237"/>
            <a:ext cx="3060000" cy="1785104"/>
          </a:xfrm>
          <a:prstGeom prst="rect">
            <a:avLst/>
          </a:prstGeom>
        </p:spPr>
        <p:txBody>
          <a:bodyPr>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Waardig werk</a:t>
            </a:r>
          </a:p>
          <a:p>
            <a:r>
              <a:rPr lang="nl-BE" sz="1100" dirty="0">
                <a:solidFill>
                  <a:schemeClr val="tx1">
                    <a:lumMod val="65000"/>
                    <a:lumOff val="35000"/>
                  </a:schemeClr>
                </a:solidFill>
                <a:latin typeface="Helvetica" panose="020B0604020202020204" pitchFamily="34" charset="0"/>
                <a:cs typeface="Helvetica" panose="020B0604020202020204" pitchFamily="34" charset="0"/>
              </a:rPr>
              <a:t>Flexibiliteit in termen van werklast draagt bij tot het behouden van een gezonde work life balance voor de werknemers van het VNZ. Een groot deel van onze medewerkers maakt reeds gebruik van deeltijds werken. Verder is maatwerk een optie om tegemoet te komen aan de noden en interesses van het personeel. Deze initiatieven bevorderen de levenskwaliteit en werkmotivatie.</a:t>
            </a:r>
          </a:p>
        </p:txBody>
      </p:sp>
      <p:sp>
        <p:nvSpPr>
          <p:cNvPr id="16" name="Rectangle 15">
            <a:extLst>
              <a:ext uri="{FF2B5EF4-FFF2-40B4-BE49-F238E27FC236}">
                <a16:creationId xmlns:a16="http://schemas.microsoft.com/office/drawing/2014/main" xmlns="" id="{AB2B92B8-AE81-43B9-9658-D8C6A50C898D}"/>
              </a:ext>
            </a:extLst>
          </p:cNvPr>
          <p:cNvSpPr/>
          <p:nvPr/>
        </p:nvSpPr>
        <p:spPr>
          <a:xfrm>
            <a:off x="3652258" y="210564"/>
            <a:ext cx="3060000" cy="1785104"/>
          </a:xfrm>
          <a:prstGeom prst="rect">
            <a:avLst/>
          </a:prstGeom>
        </p:spPr>
        <p:txBody>
          <a:bodyPr wrap="square">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Diversiteit en oudere werknemers</a:t>
            </a:r>
          </a:p>
          <a:p>
            <a:pPr lvl="0"/>
            <a:r>
              <a:rPr lang="nl-BE" sz="1100" dirty="0">
                <a:solidFill>
                  <a:schemeClr val="tx1">
                    <a:lumMod val="65000"/>
                    <a:lumOff val="35000"/>
                  </a:schemeClr>
                </a:solidFill>
                <a:latin typeface="Helvetica" panose="020B0604020202020204" pitchFamily="34" charset="0"/>
                <a:cs typeface="Helvetica" panose="020B0604020202020204" pitchFamily="34" charset="0"/>
              </a:rPr>
              <a:t>De toenemende inactiviteit bij oudere werknemers is een uitdaging binnen de huidige maatschappij. Het VNZ slaagt er in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naast </a:t>
            </a:r>
            <a:r>
              <a:rPr lang="nl-BE" sz="1100" dirty="0">
                <a:solidFill>
                  <a:schemeClr val="tx1">
                    <a:lumMod val="65000"/>
                    <a:lumOff val="35000"/>
                  </a:schemeClr>
                </a:solidFill>
                <a:latin typeface="Helvetica" panose="020B0604020202020204" pitchFamily="34" charset="0"/>
                <a:cs typeface="Helvetica" panose="020B0604020202020204" pitchFamily="34" charset="0"/>
              </a:rPr>
              <a:t>jongere talenten ook oudere, ervaren, werknemers te engageren binnen de organisatie. Het werven over verschillende leeftijdsgroepen illustreert het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neutraliteitsaspect. De </a:t>
            </a:r>
            <a:r>
              <a:rPr lang="nl-BE" sz="1100" dirty="0">
                <a:solidFill>
                  <a:schemeClr val="tx1">
                    <a:lumMod val="65000"/>
                    <a:lumOff val="35000"/>
                  </a:schemeClr>
                </a:solidFill>
                <a:latin typeface="Helvetica" panose="020B0604020202020204" pitchFamily="34" charset="0"/>
                <a:cs typeface="Helvetica" panose="020B0604020202020204" pitchFamily="34" charset="0"/>
              </a:rPr>
              <a:t>goede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impact </a:t>
            </a:r>
            <a:r>
              <a:rPr lang="nl-BE" sz="1100" dirty="0">
                <a:solidFill>
                  <a:schemeClr val="tx1">
                    <a:lumMod val="65000"/>
                    <a:lumOff val="35000"/>
                  </a:schemeClr>
                </a:solidFill>
                <a:latin typeface="Helvetica" panose="020B0604020202020204" pitchFamily="34" charset="0"/>
                <a:cs typeface="Helvetica" panose="020B0604020202020204" pitchFamily="34" charset="0"/>
              </a:rPr>
              <a:t>hiervan is merkbaar in een laag verzuim.</a:t>
            </a:r>
            <a:endParaRPr lang="nl-BE" sz="1100" b="1" dirty="0">
              <a:solidFill>
                <a:schemeClr val="tx1">
                  <a:lumMod val="65000"/>
                  <a:lumOff val="35000"/>
                </a:schemeClr>
              </a:solidFill>
            </a:endParaRPr>
          </a:p>
        </p:txBody>
      </p:sp>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r="12769" b="18135"/>
          <a:stretch/>
        </p:blipFill>
        <p:spPr>
          <a:xfrm>
            <a:off x="3705677" y="3912740"/>
            <a:ext cx="2767995" cy="1948303"/>
          </a:xfrm>
          <a:prstGeom prst="rect">
            <a:avLst/>
          </a:prstGeom>
        </p:spPr>
      </p:pic>
    </p:spTree>
    <p:extLst>
      <p:ext uri="{BB962C8B-B14F-4D97-AF65-F5344CB8AC3E}">
        <p14:creationId xmlns:p14="http://schemas.microsoft.com/office/powerpoint/2010/main" val="11213473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xmlns="" id="{45D2F2A4-E8E0-48A7-8672-B4873E899D95}"/>
              </a:ext>
            </a:extLst>
          </p:cNvPr>
          <p:cNvSpPr/>
          <p:nvPr/>
        </p:nvSpPr>
        <p:spPr>
          <a:xfrm>
            <a:off x="276377" y="185650"/>
            <a:ext cx="3156597" cy="4982578"/>
          </a:xfrm>
          <a:prstGeom prst="rect">
            <a:avLst/>
          </a:prstGeom>
          <a:solidFill>
            <a:srgbClr val="DE1768">
              <a:alpha val="1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6" name="Rectangle 25">
            <a:extLst>
              <a:ext uri="{FF2B5EF4-FFF2-40B4-BE49-F238E27FC236}">
                <a16:creationId xmlns:a16="http://schemas.microsoft.com/office/drawing/2014/main" xmlns="" id="{77D3A9AE-FB95-434A-94DB-1EE8792CCA1E}"/>
              </a:ext>
            </a:extLst>
          </p:cNvPr>
          <p:cNvSpPr/>
          <p:nvPr/>
        </p:nvSpPr>
        <p:spPr>
          <a:xfrm>
            <a:off x="416067" y="459373"/>
            <a:ext cx="2022331" cy="20262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extBox 2">
            <a:extLst>
              <a:ext uri="{FF2B5EF4-FFF2-40B4-BE49-F238E27FC236}">
                <a16:creationId xmlns:a16="http://schemas.microsoft.com/office/drawing/2014/main" xmlns="" id="{BB3DB094-6225-45F2-8CD0-B52D8D9D3D85}"/>
              </a:ext>
            </a:extLst>
          </p:cNvPr>
          <p:cNvSpPr txBox="1"/>
          <p:nvPr/>
        </p:nvSpPr>
        <p:spPr>
          <a:xfrm>
            <a:off x="526190" y="2676939"/>
            <a:ext cx="2500312" cy="830997"/>
          </a:xfrm>
          <a:prstGeom prst="rect">
            <a:avLst/>
          </a:prstGeom>
          <a:noFill/>
        </p:spPr>
        <p:txBody>
          <a:bodyPr wrap="square" rtlCol="0">
            <a:spAutoFit/>
          </a:bodyPr>
          <a:lstStyle/>
          <a:p>
            <a:r>
              <a:rPr lang="nl-BE" sz="1600" dirty="0">
                <a:solidFill>
                  <a:srgbClr val="DE1768"/>
                </a:solidFill>
                <a:latin typeface="Helvetica" panose="020B0604020202020204" pitchFamily="34" charset="0"/>
                <a:cs typeface="Helvetica" panose="020B0604020202020204" pitchFamily="34" charset="0"/>
              </a:rPr>
              <a:t>DRING ONGELIJKHEID IN EN TUSSEN LANDEN TERUG</a:t>
            </a:r>
          </a:p>
        </p:txBody>
      </p:sp>
      <p:sp>
        <p:nvSpPr>
          <p:cNvPr id="4" name="TextBox 3">
            <a:extLst>
              <a:ext uri="{FF2B5EF4-FFF2-40B4-BE49-F238E27FC236}">
                <a16:creationId xmlns:a16="http://schemas.microsoft.com/office/drawing/2014/main" xmlns="" id="{6AF9E93C-A568-4794-99F4-B464F5427B13}"/>
              </a:ext>
            </a:extLst>
          </p:cNvPr>
          <p:cNvSpPr txBox="1"/>
          <p:nvPr/>
        </p:nvSpPr>
        <p:spPr>
          <a:xfrm>
            <a:off x="277954" y="2547846"/>
            <a:ext cx="276225" cy="707886"/>
          </a:xfrm>
          <a:prstGeom prst="rect">
            <a:avLst/>
          </a:prstGeom>
          <a:noFill/>
        </p:spPr>
        <p:txBody>
          <a:bodyPr wrap="square" rtlCol="0">
            <a:spAutoFit/>
          </a:bodyPr>
          <a:lstStyle/>
          <a:p>
            <a:r>
              <a:rPr lang="nl-BE" sz="4000" dirty="0">
                <a:solidFill>
                  <a:srgbClr val="DE1768"/>
                </a:solidFill>
                <a:latin typeface="Helvetica" panose="020B0604020202020204" pitchFamily="34" charset="0"/>
                <a:cs typeface="Helvetica" panose="020B0604020202020204" pitchFamily="34" charset="0"/>
              </a:rPr>
              <a:t>“</a:t>
            </a:r>
          </a:p>
        </p:txBody>
      </p:sp>
      <p:sp>
        <p:nvSpPr>
          <p:cNvPr id="6" name="TextBox 5">
            <a:extLst>
              <a:ext uri="{FF2B5EF4-FFF2-40B4-BE49-F238E27FC236}">
                <a16:creationId xmlns:a16="http://schemas.microsoft.com/office/drawing/2014/main" xmlns="" id="{604ADC54-74EA-47D0-804A-09E38B10FE8F}"/>
              </a:ext>
            </a:extLst>
          </p:cNvPr>
          <p:cNvSpPr txBox="1"/>
          <p:nvPr/>
        </p:nvSpPr>
        <p:spPr>
          <a:xfrm rot="10800000">
            <a:off x="1367017" y="2865601"/>
            <a:ext cx="276225" cy="707886"/>
          </a:xfrm>
          <a:prstGeom prst="rect">
            <a:avLst/>
          </a:prstGeom>
          <a:noFill/>
        </p:spPr>
        <p:txBody>
          <a:bodyPr wrap="square" rtlCol="0">
            <a:spAutoFit/>
          </a:bodyPr>
          <a:lstStyle/>
          <a:p>
            <a:r>
              <a:rPr lang="nl-BE" sz="4000" dirty="0">
                <a:solidFill>
                  <a:srgbClr val="DE1768"/>
                </a:solidFill>
                <a:latin typeface="Helvetica" panose="020B0604020202020204" pitchFamily="34" charset="0"/>
                <a:cs typeface="Helvetica" panose="020B0604020202020204" pitchFamily="34" charset="0"/>
              </a:rPr>
              <a:t>“</a:t>
            </a:r>
          </a:p>
        </p:txBody>
      </p:sp>
      <p:sp>
        <p:nvSpPr>
          <p:cNvPr id="5" name="TextBox 4">
            <a:extLst>
              <a:ext uri="{FF2B5EF4-FFF2-40B4-BE49-F238E27FC236}">
                <a16:creationId xmlns:a16="http://schemas.microsoft.com/office/drawing/2014/main" xmlns="" id="{407EA8E6-DC00-4624-BC70-2290C7FE7A59}"/>
              </a:ext>
            </a:extLst>
          </p:cNvPr>
          <p:cNvSpPr txBox="1"/>
          <p:nvPr/>
        </p:nvSpPr>
        <p:spPr>
          <a:xfrm>
            <a:off x="557345" y="4030000"/>
            <a:ext cx="458081" cy="261610"/>
          </a:xfrm>
          <a:prstGeom prst="rect">
            <a:avLst/>
          </a:prstGeom>
          <a:solidFill>
            <a:srgbClr val="DE1768"/>
          </a:solidFill>
        </p:spPr>
        <p:txBody>
          <a:bodyPr wrap="square" rtlCol="0">
            <a:spAutoFit/>
          </a:bodyPr>
          <a:lstStyle/>
          <a:p>
            <a:r>
              <a:rPr lang="nl-BE" sz="1100" dirty="0">
                <a:solidFill>
                  <a:schemeClr val="bg1"/>
                </a:solidFill>
                <a:latin typeface="Helvetica" panose="020B0604020202020204" pitchFamily="34" charset="0"/>
                <a:ea typeface="Gadugi" panose="020B0502040204020203" pitchFamily="34" charset="0"/>
                <a:cs typeface="Helvetica" panose="020B0604020202020204" pitchFamily="34" charset="0"/>
              </a:rPr>
              <a:t>10.2</a:t>
            </a:r>
          </a:p>
        </p:txBody>
      </p:sp>
      <p:sp>
        <p:nvSpPr>
          <p:cNvPr id="7" name="TextBox 6">
            <a:extLst>
              <a:ext uri="{FF2B5EF4-FFF2-40B4-BE49-F238E27FC236}">
                <a16:creationId xmlns:a16="http://schemas.microsoft.com/office/drawing/2014/main" xmlns="" id="{62C425C4-8211-49F9-8CCE-2E6ABD926BD8}"/>
              </a:ext>
            </a:extLst>
          </p:cNvPr>
          <p:cNvSpPr txBox="1"/>
          <p:nvPr/>
        </p:nvSpPr>
        <p:spPr>
          <a:xfrm>
            <a:off x="1008111" y="3962713"/>
            <a:ext cx="2543175" cy="430887"/>
          </a:xfrm>
          <a:prstGeom prst="rect">
            <a:avLst/>
          </a:prstGeom>
          <a:noFill/>
        </p:spPr>
        <p:txBody>
          <a:bodyPr wrap="square" rtlCol="0">
            <a:spAutoFit/>
          </a:bodyPr>
          <a:lstStyle/>
          <a:p>
            <a:r>
              <a:rPr lang="nl-BE" sz="1100" dirty="0">
                <a:solidFill>
                  <a:srgbClr val="DE1768"/>
                </a:solidFill>
                <a:latin typeface="Helvetica" panose="020B0604020202020204" pitchFamily="34" charset="0"/>
                <a:cs typeface="Helvetica" panose="020B0604020202020204" pitchFamily="34" charset="0"/>
              </a:rPr>
              <a:t>Sociale, economische en politieke inclusie</a:t>
            </a:r>
          </a:p>
        </p:txBody>
      </p:sp>
      <p:cxnSp>
        <p:nvCxnSpPr>
          <p:cNvPr id="9" name="Straight Connector 8">
            <a:extLst>
              <a:ext uri="{FF2B5EF4-FFF2-40B4-BE49-F238E27FC236}">
                <a16:creationId xmlns:a16="http://schemas.microsoft.com/office/drawing/2014/main" xmlns="" id="{A51AD5F5-79D5-4FBD-A442-61BB641E8A2E}"/>
              </a:ext>
            </a:extLst>
          </p:cNvPr>
          <p:cNvCxnSpPr/>
          <p:nvPr/>
        </p:nvCxnSpPr>
        <p:spPr>
          <a:xfrm>
            <a:off x="504825" y="4994275"/>
            <a:ext cx="2638425" cy="0"/>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xmlns="" id="{90A5E7CD-94C3-47A5-A557-7BBE28DD2420}"/>
              </a:ext>
            </a:extLst>
          </p:cNvPr>
          <p:cNvSpPr txBox="1"/>
          <p:nvPr/>
        </p:nvSpPr>
        <p:spPr>
          <a:xfrm>
            <a:off x="276376" y="5339263"/>
            <a:ext cx="2571750" cy="369332"/>
          </a:xfrm>
          <a:prstGeom prst="rect">
            <a:avLst/>
          </a:prstGeom>
          <a:noFill/>
        </p:spPr>
        <p:txBody>
          <a:bodyPr wrap="square" rtlCol="0">
            <a:spAutoFit/>
          </a:bodyPr>
          <a:lstStyle/>
          <a:p>
            <a:r>
              <a:rPr lang="nl-BE" dirty="0">
                <a:solidFill>
                  <a:srgbClr val="BC1458"/>
                </a:solidFill>
                <a:latin typeface="Helvetica" panose="020B0604020202020204" pitchFamily="34" charset="0"/>
                <a:cs typeface="Helvetica" panose="020B0604020202020204" pitchFamily="34" charset="0"/>
              </a:rPr>
              <a:t>ONZE INITIATIEVEN</a:t>
            </a:r>
          </a:p>
        </p:txBody>
      </p:sp>
      <p:sp>
        <p:nvSpPr>
          <p:cNvPr id="14" name="TextBox 13">
            <a:extLst>
              <a:ext uri="{FF2B5EF4-FFF2-40B4-BE49-F238E27FC236}">
                <a16:creationId xmlns:a16="http://schemas.microsoft.com/office/drawing/2014/main" xmlns="" id="{403BE8E5-9A40-44F4-BF26-C438FA2E7AB5}"/>
              </a:ext>
            </a:extLst>
          </p:cNvPr>
          <p:cNvSpPr txBox="1"/>
          <p:nvPr/>
        </p:nvSpPr>
        <p:spPr>
          <a:xfrm>
            <a:off x="3628282" y="173968"/>
            <a:ext cx="3060000" cy="2800767"/>
          </a:xfrm>
          <a:prstGeom prst="rect">
            <a:avLst/>
          </a:prstGeom>
          <a:noFill/>
        </p:spPr>
        <p:txBody>
          <a:bodyPr wrap="square" rtlCol="0">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Herverdeling</a:t>
            </a:r>
          </a:p>
          <a:p>
            <a:r>
              <a:rPr lang="nl-BE" sz="1100" dirty="0">
                <a:solidFill>
                  <a:schemeClr val="tx1">
                    <a:lumMod val="65000"/>
                    <a:lumOff val="35000"/>
                  </a:schemeClr>
                </a:solidFill>
                <a:latin typeface="Helvetica" panose="020B0604020202020204" pitchFamily="34" charset="0"/>
                <a:cs typeface="Helvetica" panose="020B0604020202020204" pitchFamily="34" charset="0"/>
              </a:rPr>
              <a:t>De diensten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van het VNZ </a:t>
            </a:r>
            <a:r>
              <a:rPr lang="nl-BE" sz="1100" dirty="0">
                <a:solidFill>
                  <a:schemeClr val="tx1">
                    <a:lumMod val="65000"/>
                    <a:lumOff val="35000"/>
                  </a:schemeClr>
                </a:solidFill>
                <a:latin typeface="Helvetica" panose="020B0604020202020204" pitchFamily="34" charset="0"/>
                <a:cs typeface="Helvetica" panose="020B0604020202020204" pitchFamily="34" charset="0"/>
              </a:rPr>
              <a:t>dragen bij tot de gelijke verdeling van middelen over de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bevolking </a:t>
            </a:r>
            <a:r>
              <a:rPr lang="nl-BE" sz="1100" dirty="0">
                <a:solidFill>
                  <a:schemeClr val="tx1">
                    <a:lumMod val="65000"/>
                    <a:lumOff val="35000"/>
                  </a:schemeClr>
                </a:solidFill>
                <a:latin typeface="Helvetica" panose="020B0604020202020204" pitchFamily="34" charset="0"/>
                <a:cs typeface="Helvetica" panose="020B0604020202020204" pitchFamily="34" charset="0"/>
              </a:rPr>
              <a:t>in Vlaanderen. Hierbij krijgen personen met beperkte middelen of met specifieke noden de steun die ze nodig hebben op vlak van gezondheidszorg en levenskwaliteit.</a:t>
            </a:r>
          </a:p>
          <a:p>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a:p>
            <a:r>
              <a:rPr lang="nl-BE" sz="1100" dirty="0">
                <a:solidFill>
                  <a:schemeClr val="tx1">
                    <a:lumMod val="65000"/>
                    <a:lumOff val="35000"/>
                  </a:schemeClr>
                </a:solidFill>
                <a:latin typeface="Helvetica" panose="020B0604020202020204" pitchFamily="34" charset="0"/>
                <a:cs typeface="Helvetica" panose="020B0604020202020204" pitchFamily="34" charset="0"/>
              </a:rPr>
              <a:t>Het VNZ focust bij de herverdeling niet specifiek op enkele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doelgroepen, maar biedt tegemoetkomingen </a:t>
            </a:r>
            <a:r>
              <a:rPr lang="nl-BE" sz="1100" dirty="0">
                <a:solidFill>
                  <a:schemeClr val="tx1">
                    <a:lumMod val="65000"/>
                    <a:lumOff val="35000"/>
                  </a:schemeClr>
                </a:solidFill>
                <a:latin typeface="Helvetica" panose="020B0604020202020204" pitchFamily="34" charset="0"/>
                <a:cs typeface="Helvetica" panose="020B0604020202020204" pitchFamily="34" charset="0"/>
              </a:rPr>
              <a:t>op maat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van </a:t>
            </a:r>
            <a:r>
              <a:rPr lang="nl-BE" sz="1100" dirty="0">
                <a:solidFill>
                  <a:schemeClr val="tx1">
                    <a:lumMod val="65000"/>
                    <a:lumOff val="35000"/>
                  </a:schemeClr>
                </a:solidFill>
                <a:latin typeface="Helvetica" panose="020B0604020202020204" pitchFamily="34" charset="0"/>
                <a:cs typeface="Helvetica" panose="020B0604020202020204" pitchFamily="34" charset="0"/>
              </a:rPr>
              <a:t>élke doelgroep. Daarnaast legt het VNZ steeds bredere accenten. De focus ligt bijvoorbeeld steeds vaker op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preventie en gezondheidsdiensten.</a:t>
            </a:r>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p:txBody>
      </p:sp>
      <p:sp>
        <p:nvSpPr>
          <p:cNvPr id="15" name="TextBox 14">
            <a:extLst>
              <a:ext uri="{FF2B5EF4-FFF2-40B4-BE49-F238E27FC236}">
                <a16:creationId xmlns:a16="http://schemas.microsoft.com/office/drawing/2014/main" xmlns="" id="{2123B0F1-ED29-460A-B401-EF1304AE612F}"/>
              </a:ext>
            </a:extLst>
          </p:cNvPr>
          <p:cNvSpPr txBox="1"/>
          <p:nvPr/>
        </p:nvSpPr>
        <p:spPr>
          <a:xfrm>
            <a:off x="3662362" y="5323129"/>
            <a:ext cx="2571750" cy="369332"/>
          </a:xfrm>
          <a:prstGeom prst="rect">
            <a:avLst/>
          </a:prstGeom>
          <a:noFill/>
        </p:spPr>
        <p:txBody>
          <a:bodyPr wrap="square" rtlCol="0">
            <a:spAutoFit/>
          </a:bodyPr>
          <a:lstStyle/>
          <a:p>
            <a:r>
              <a:rPr lang="nl-BE" dirty="0">
                <a:solidFill>
                  <a:srgbClr val="BC1458"/>
                </a:solidFill>
                <a:latin typeface="Helvetica" panose="020B0604020202020204" pitchFamily="34" charset="0"/>
                <a:cs typeface="Helvetica" panose="020B0604020202020204" pitchFamily="34" charset="0"/>
              </a:rPr>
              <a:t>ONZE AMBITIES</a:t>
            </a:r>
          </a:p>
        </p:txBody>
      </p:sp>
      <p:sp>
        <p:nvSpPr>
          <p:cNvPr id="19" name="TextBox 18">
            <a:extLst>
              <a:ext uri="{FF2B5EF4-FFF2-40B4-BE49-F238E27FC236}">
                <a16:creationId xmlns:a16="http://schemas.microsoft.com/office/drawing/2014/main" xmlns="" id="{1DC81482-C866-44F7-8F2C-8637D199765F}"/>
              </a:ext>
            </a:extLst>
          </p:cNvPr>
          <p:cNvSpPr txBox="1"/>
          <p:nvPr/>
        </p:nvSpPr>
        <p:spPr>
          <a:xfrm>
            <a:off x="3662361" y="5870893"/>
            <a:ext cx="3060000" cy="2800767"/>
          </a:xfrm>
          <a:prstGeom prst="rect">
            <a:avLst/>
          </a:prstGeom>
          <a:noFill/>
        </p:spPr>
        <p:txBody>
          <a:bodyPr wrap="square" rtlCol="0">
            <a:spAutoFit/>
          </a:bodyPr>
          <a:lstStyle/>
          <a:p>
            <a:r>
              <a:rPr lang="nl-BE" sz="1100" dirty="0">
                <a:solidFill>
                  <a:schemeClr val="tx1">
                    <a:lumMod val="65000"/>
                    <a:lumOff val="35000"/>
                  </a:schemeClr>
                </a:solidFill>
                <a:latin typeface="Helvetica" panose="020B0604020202020204" pitchFamily="34" charset="0"/>
                <a:cs typeface="Helvetica" panose="020B0604020202020204" pitchFamily="34" charset="0"/>
              </a:rPr>
              <a:t>Het VNZ zal als ziekenfonds het principe van solidariteit tussen jong en oud, gezonden en zieken blijven verdedigen. Daarnaast is het de ambitie van het VNZ om te blijven streven naar toegankelijke en betaalbare geneeskunde.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De splitsing van de sociale zekerheid, om beter in te spelen op de eigenheden van twee verschillende landen binnen één staat, is daarbij een belangrijk actiepunt voor het VNZ.</a:t>
            </a:r>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a:p>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a:p>
            <a:r>
              <a:rPr lang="nl-BE" sz="1100" dirty="0">
                <a:solidFill>
                  <a:schemeClr val="tx1">
                    <a:lumMod val="65000"/>
                    <a:lumOff val="35000"/>
                  </a:schemeClr>
                </a:solidFill>
                <a:latin typeface="Helvetica" panose="020B0604020202020204" pitchFamily="34" charset="0"/>
                <a:cs typeface="Helvetica" panose="020B0604020202020204" pitchFamily="34" charset="0"/>
              </a:rPr>
              <a:t>Het is de bedoeling dat we onze houding ten opzichte van diversiteit in de toekomst duidelijk blijven uitschrijven en communiceren naar medewerkers en naar de buitenwereld. </a:t>
            </a:r>
          </a:p>
          <a:p>
            <a:pPr algn="just"/>
            <a:endParaRPr lang="nl-BE" sz="1100" dirty="0">
              <a:solidFill>
                <a:schemeClr val="tx1">
                  <a:lumMod val="75000"/>
                  <a:lumOff val="25000"/>
                </a:schemeClr>
              </a:solidFill>
              <a:latin typeface="Helvetica" panose="020B0604020202020204" pitchFamily="34" charset="0"/>
              <a:cs typeface="Helvetica" panose="020B0604020202020204" pitchFamily="34" charset="0"/>
            </a:endParaRPr>
          </a:p>
        </p:txBody>
      </p:sp>
      <p:pic>
        <p:nvPicPr>
          <p:cNvPr id="20" name="Picture 19">
            <a:extLst>
              <a:ext uri="{FF2B5EF4-FFF2-40B4-BE49-F238E27FC236}">
                <a16:creationId xmlns:a16="http://schemas.microsoft.com/office/drawing/2014/main" xmlns="" id="{AE2539B4-C3E5-46DB-9316-7964DFF96E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0439" y="9106943"/>
            <a:ext cx="580750" cy="580750"/>
          </a:xfrm>
          <a:prstGeom prst="rect">
            <a:avLst/>
          </a:prstGeom>
        </p:spPr>
      </p:pic>
      <p:grpSp>
        <p:nvGrpSpPr>
          <p:cNvPr id="18" name="Group 17">
            <a:extLst>
              <a:ext uri="{FF2B5EF4-FFF2-40B4-BE49-F238E27FC236}">
                <a16:creationId xmlns:a16="http://schemas.microsoft.com/office/drawing/2014/main" xmlns="" id="{928A5518-2F8A-4046-9343-27AB1145E657}"/>
              </a:ext>
            </a:extLst>
          </p:cNvPr>
          <p:cNvGrpSpPr/>
          <p:nvPr/>
        </p:nvGrpSpPr>
        <p:grpSpPr>
          <a:xfrm rot="10800000">
            <a:off x="5548331" y="8568889"/>
            <a:ext cx="1246909" cy="1246909"/>
            <a:chOff x="233403" y="263236"/>
            <a:chExt cx="1246909" cy="1246909"/>
          </a:xfrm>
        </p:grpSpPr>
        <p:cxnSp>
          <p:nvCxnSpPr>
            <p:cNvPr id="21" name="Straight Connector 20">
              <a:extLst>
                <a:ext uri="{FF2B5EF4-FFF2-40B4-BE49-F238E27FC236}">
                  <a16:creationId xmlns:a16="http://schemas.microsoft.com/office/drawing/2014/main" xmlns="" id="{4B81CC4F-DFA1-432E-A6FF-E1A2505BAD8B}"/>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xmlns="" id="{0B053438-1E65-494F-BDED-57612E617989}"/>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xmlns="" id="{EBE57C18-9EE0-4DB3-B568-8A595A828AA6}"/>
              </a:ext>
            </a:extLst>
          </p:cNvPr>
          <p:cNvGrpSpPr/>
          <p:nvPr/>
        </p:nvGrpSpPr>
        <p:grpSpPr>
          <a:xfrm>
            <a:off x="82733" y="90041"/>
            <a:ext cx="1246909" cy="1246909"/>
            <a:chOff x="233403" y="263236"/>
            <a:chExt cx="1246909" cy="1246909"/>
          </a:xfrm>
        </p:grpSpPr>
        <p:cxnSp>
          <p:nvCxnSpPr>
            <p:cNvPr id="24" name="Straight Connector 23">
              <a:extLst>
                <a:ext uri="{FF2B5EF4-FFF2-40B4-BE49-F238E27FC236}">
                  <a16:creationId xmlns:a16="http://schemas.microsoft.com/office/drawing/2014/main" xmlns="" id="{06715FA2-4552-4AFD-9AFD-FD5748D81859}"/>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xmlns="" id="{226D644B-5E6B-448C-B6FD-8A6AA2BDD995}"/>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xmlns="" id="{89F31081-502B-4C24-B246-9FFBB835631B}"/>
              </a:ext>
            </a:extLst>
          </p:cNvPr>
          <p:cNvGrpSpPr/>
          <p:nvPr/>
        </p:nvGrpSpPr>
        <p:grpSpPr>
          <a:xfrm rot="10800000">
            <a:off x="5454378" y="4085028"/>
            <a:ext cx="926436" cy="974668"/>
            <a:chOff x="233403" y="263236"/>
            <a:chExt cx="1246909" cy="1246909"/>
          </a:xfrm>
        </p:grpSpPr>
        <p:cxnSp>
          <p:nvCxnSpPr>
            <p:cNvPr id="29" name="Straight Connector 28">
              <a:extLst>
                <a:ext uri="{FF2B5EF4-FFF2-40B4-BE49-F238E27FC236}">
                  <a16:creationId xmlns:a16="http://schemas.microsoft.com/office/drawing/2014/main" xmlns="" id="{ACF4B60F-218B-49A7-B375-F8E131F17B54}"/>
                </a:ext>
              </a:extLst>
            </p:cNvPr>
            <p:cNvCxnSpPr/>
            <p:nvPr/>
          </p:nvCxnSpPr>
          <p:spPr>
            <a:xfrm>
              <a:off x="235526" y="263236"/>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xmlns="" id="{2BFE4FC6-C5FD-41D1-826F-5D686EFF5572}"/>
                </a:ext>
              </a:extLst>
            </p:cNvPr>
            <p:cNvCxnSpPr>
              <a:cxnSpLocks/>
            </p:cNvCxnSpPr>
            <p:nvPr/>
          </p:nvCxnSpPr>
          <p:spPr>
            <a:xfrm rot="16200000">
              <a:off x="856858" y="-360219"/>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8" name="Picture 7">
            <a:extLst>
              <a:ext uri="{FF2B5EF4-FFF2-40B4-BE49-F238E27FC236}">
                <a16:creationId xmlns:a16="http://schemas.microsoft.com/office/drawing/2014/main" xmlns="" id="{3A80DAF6-8FDE-4921-9521-5DAF114F3A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632" y="514906"/>
            <a:ext cx="1915200" cy="1915200"/>
          </a:xfrm>
          <a:prstGeom prst="rect">
            <a:avLst/>
          </a:prstGeom>
        </p:spPr>
      </p:pic>
      <p:sp>
        <p:nvSpPr>
          <p:cNvPr id="31" name="TextBox 10">
            <a:extLst>
              <a:ext uri="{FF2B5EF4-FFF2-40B4-BE49-F238E27FC236}">
                <a16:creationId xmlns:a16="http://schemas.microsoft.com/office/drawing/2014/main" xmlns="" id="{A3C22B69-7B1E-0748-8D41-5E671E5D2D1A}"/>
              </a:ext>
            </a:extLst>
          </p:cNvPr>
          <p:cNvSpPr txBox="1"/>
          <p:nvPr/>
        </p:nvSpPr>
        <p:spPr>
          <a:xfrm>
            <a:off x="276376" y="5870893"/>
            <a:ext cx="3060000" cy="3308598"/>
          </a:xfrm>
          <a:prstGeom prst="rect">
            <a:avLst/>
          </a:prstGeom>
          <a:noFill/>
        </p:spPr>
        <p:txBody>
          <a:bodyPr wrap="square" rtlCol="0">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Inclusie </a:t>
            </a:r>
          </a:p>
          <a:p>
            <a:pPr lvl="0"/>
            <a:r>
              <a:rPr lang="nl-BE" sz="1100" dirty="0">
                <a:solidFill>
                  <a:schemeClr val="tx1">
                    <a:lumMod val="65000"/>
                    <a:lumOff val="35000"/>
                  </a:schemeClr>
                </a:solidFill>
                <a:latin typeface="Helvetica" panose="020B0604020202020204" pitchFamily="34" charset="0"/>
                <a:cs typeface="Helvetica" panose="020B0604020202020204" pitchFamily="34" charset="0"/>
              </a:rPr>
              <a:t>Als neutraal ziekenfonds maakt inclusiviteit intrinsiek deel uit van de missie en het DNA van het VNZ. Er wordt geen onderscheid gemaakt naar kansengroepen, leeftijd, geslacht of personen met een beperking. Onze werknemersstatistieken weerspiegelen dit uitgangspunt. Dit geldt zowel voor medewerkers als voor leden. Het VNZ voorziet bovendien een toegankelijk, bereikbaar en klantvriendelijk onthaal voor al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de leden</a:t>
            </a:r>
            <a:r>
              <a:rPr lang="nl-BE" sz="1100" dirty="0">
                <a:solidFill>
                  <a:schemeClr val="tx1">
                    <a:lumMod val="65000"/>
                    <a:lumOff val="35000"/>
                  </a:schemeClr>
                </a:solidFill>
                <a:latin typeface="Helvetica" panose="020B0604020202020204" pitchFamily="34" charset="0"/>
                <a:cs typeface="Helvetica" panose="020B0604020202020204" pitchFamily="34" charset="0"/>
              </a:rPr>
              <a:t>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en een sterke Dienst </a:t>
            </a:r>
            <a:r>
              <a:rPr lang="nl-BE" sz="1100" smtClean="0">
                <a:solidFill>
                  <a:schemeClr val="tx1">
                    <a:lumMod val="65000"/>
                    <a:lumOff val="35000"/>
                  </a:schemeClr>
                </a:solidFill>
                <a:latin typeface="Helvetica" panose="020B0604020202020204" pitchFamily="34" charset="0"/>
                <a:cs typeface="Helvetica" panose="020B0604020202020204" pitchFamily="34" charset="0"/>
              </a:rPr>
              <a:t>Maatschappelijk Werk.</a:t>
            </a:r>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a:p>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a:p>
            <a:r>
              <a:rPr lang="nl-BE" sz="1100" b="1" dirty="0">
                <a:solidFill>
                  <a:schemeClr val="tx1">
                    <a:lumMod val="65000"/>
                    <a:lumOff val="35000"/>
                  </a:schemeClr>
                </a:solidFill>
                <a:latin typeface="Helvetica" panose="020B0604020202020204" pitchFamily="34" charset="0"/>
                <a:cs typeface="Helvetica" panose="020B0604020202020204" pitchFamily="34" charset="0"/>
              </a:rPr>
              <a:t>Aangepaste werkinfrastructuur</a:t>
            </a:r>
          </a:p>
          <a:p>
            <a:r>
              <a:rPr lang="nl-BE" sz="1100" dirty="0">
                <a:solidFill>
                  <a:schemeClr val="tx1">
                    <a:lumMod val="65000"/>
                    <a:lumOff val="35000"/>
                  </a:schemeClr>
                </a:solidFill>
                <a:latin typeface="Helvetica" panose="020B0604020202020204" pitchFamily="34" charset="0"/>
                <a:cs typeface="Helvetica" panose="020B0604020202020204" pitchFamily="34" charset="0"/>
              </a:rPr>
              <a:t>De toegankelijkheid van de gebouwen en kantoren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wordt maximaal verzekerd. </a:t>
            </a:r>
            <a:r>
              <a:rPr lang="nl-BE" sz="1100" dirty="0">
                <a:solidFill>
                  <a:schemeClr val="tx1">
                    <a:lumMod val="65000"/>
                    <a:lumOff val="35000"/>
                  </a:schemeClr>
                </a:solidFill>
                <a:latin typeface="Helvetica" panose="020B0604020202020204" pitchFamily="34" charset="0"/>
                <a:cs typeface="Helvetica" panose="020B0604020202020204" pitchFamily="34" charset="0"/>
              </a:rPr>
              <a:t>Hierdoor krijgen medewerkers met een beperking alle kansen. </a:t>
            </a:r>
            <a:endParaRPr lang="nl-BE" sz="1100" b="1" dirty="0">
              <a:solidFill>
                <a:schemeClr val="tx1">
                  <a:lumMod val="65000"/>
                  <a:lumOff val="35000"/>
                </a:schemeClr>
              </a:solidFill>
              <a:latin typeface="Helvetica" panose="020B0604020202020204" pitchFamily="34" charset="0"/>
              <a:cs typeface="Helvetica" panose="020B0604020202020204" pitchFamily="34" charset="0"/>
            </a:endParaRPr>
          </a:p>
        </p:txBody>
      </p:sp>
      <p:pic>
        <p:nvPicPr>
          <p:cNvPr id="17" name="Afbeelding 16" descr="Afbeelding met tekst&#10;&#10;Automatisch gegenereerde beschrijving">
            <a:extLst>
              <a:ext uri="{FF2B5EF4-FFF2-40B4-BE49-F238E27FC236}">
                <a16:creationId xmlns:a16="http://schemas.microsoft.com/office/drawing/2014/main" xmlns="" id="{656836AA-91A7-1F46-AC79-0F81870E2D0A}"/>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12921" r="10406" b="3177"/>
          <a:stretch/>
        </p:blipFill>
        <p:spPr>
          <a:xfrm>
            <a:off x="3748910" y="3043570"/>
            <a:ext cx="2576358" cy="1952073"/>
          </a:xfrm>
          <a:prstGeom prst="rect">
            <a:avLst/>
          </a:prstGeom>
        </p:spPr>
      </p:pic>
    </p:spTree>
    <p:extLst>
      <p:ext uri="{BB962C8B-B14F-4D97-AF65-F5344CB8AC3E}">
        <p14:creationId xmlns:p14="http://schemas.microsoft.com/office/powerpoint/2010/main" val="545161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54749D39-D966-4166-AB52-69FF1D4123AF}"/>
              </a:ext>
            </a:extLst>
          </p:cNvPr>
          <p:cNvSpPr/>
          <p:nvPr/>
        </p:nvSpPr>
        <p:spPr>
          <a:xfrm>
            <a:off x="282481" y="179972"/>
            <a:ext cx="3142926" cy="5047526"/>
          </a:xfrm>
          <a:prstGeom prst="rect">
            <a:avLst/>
          </a:prstGeom>
          <a:solidFill>
            <a:srgbClr val="A97E27">
              <a:alpha val="1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5" name="Rectangle 24">
            <a:extLst>
              <a:ext uri="{FF2B5EF4-FFF2-40B4-BE49-F238E27FC236}">
                <a16:creationId xmlns:a16="http://schemas.microsoft.com/office/drawing/2014/main" xmlns="" id="{21D1F96B-CAE5-4592-89E4-D00CA83FC268}"/>
              </a:ext>
            </a:extLst>
          </p:cNvPr>
          <p:cNvSpPr/>
          <p:nvPr/>
        </p:nvSpPr>
        <p:spPr>
          <a:xfrm>
            <a:off x="416067" y="459373"/>
            <a:ext cx="2022331" cy="20262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050" name="Picture 2">
            <a:extLst>
              <a:ext uri="{FF2B5EF4-FFF2-40B4-BE49-F238E27FC236}">
                <a16:creationId xmlns:a16="http://schemas.microsoft.com/office/drawing/2014/main" xmlns="" id="{30A06D20-2992-4FD0-A3AF-1221E794FD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1488" y="527405"/>
            <a:ext cx="1914702" cy="191470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xmlns="" id="{BB3DB094-6225-45F2-8CD0-B52D8D9D3D85}"/>
              </a:ext>
            </a:extLst>
          </p:cNvPr>
          <p:cNvSpPr txBox="1"/>
          <p:nvPr/>
        </p:nvSpPr>
        <p:spPr>
          <a:xfrm>
            <a:off x="471487" y="2721886"/>
            <a:ext cx="2738437" cy="738664"/>
          </a:xfrm>
          <a:prstGeom prst="rect">
            <a:avLst/>
          </a:prstGeom>
          <a:noFill/>
        </p:spPr>
        <p:txBody>
          <a:bodyPr wrap="square" rtlCol="0">
            <a:spAutoFit/>
          </a:bodyPr>
          <a:lstStyle/>
          <a:p>
            <a:r>
              <a:rPr lang="nl-BE" sz="1400" dirty="0">
                <a:solidFill>
                  <a:srgbClr val="A97E27"/>
                </a:solidFill>
                <a:latin typeface="Helvetica" panose="020B0604020202020204" pitchFamily="34" charset="0"/>
                <a:cs typeface="Helvetica" panose="020B0604020202020204" pitchFamily="34" charset="0"/>
              </a:rPr>
              <a:t>VERZEKER DUURZAME CONSUMPTIE- EN PRODUCTIEPATRONEN</a:t>
            </a:r>
          </a:p>
        </p:txBody>
      </p:sp>
      <p:sp>
        <p:nvSpPr>
          <p:cNvPr id="4" name="TextBox 3">
            <a:extLst>
              <a:ext uri="{FF2B5EF4-FFF2-40B4-BE49-F238E27FC236}">
                <a16:creationId xmlns:a16="http://schemas.microsoft.com/office/drawing/2014/main" xmlns="" id="{6AF9E93C-A568-4794-99F4-B464F5427B13}"/>
              </a:ext>
            </a:extLst>
          </p:cNvPr>
          <p:cNvSpPr txBox="1"/>
          <p:nvPr/>
        </p:nvSpPr>
        <p:spPr>
          <a:xfrm>
            <a:off x="225357" y="2550647"/>
            <a:ext cx="276225" cy="707886"/>
          </a:xfrm>
          <a:prstGeom prst="rect">
            <a:avLst/>
          </a:prstGeom>
          <a:noFill/>
        </p:spPr>
        <p:txBody>
          <a:bodyPr wrap="square" rtlCol="0">
            <a:spAutoFit/>
          </a:bodyPr>
          <a:lstStyle/>
          <a:p>
            <a:r>
              <a:rPr lang="nl-BE" sz="4000" dirty="0">
                <a:solidFill>
                  <a:srgbClr val="BF8D2C"/>
                </a:solidFill>
                <a:latin typeface="Helvetica" panose="020B0604020202020204" pitchFamily="34" charset="0"/>
                <a:cs typeface="Helvetica" panose="020B0604020202020204" pitchFamily="34" charset="0"/>
              </a:rPr>
              <a:t>“</a:t>
            </a:r>
          </a:p>
        </p:txBody>
      </p:sp>
      <p:sp>
        <p:nvSpPr>
          <p:cNvPr id="6" name="TextBox 5">
            <a:extLst>
              <a:ext uri="{FF2B5EF4-FFF2-40B4-BE49-F238E27FC236}">
                <a16:creationId xmlns:a16="http://schemas.microsoft.com/office/drawing/2014/main" xmlns="" id="{604ADC54-74EA-47D0-804A-09E38B10FE8F}"/>
              </a:ext>
            </a:extLst>
          </p:cNvPr>
          <p:cNvSpPr txBox="1"/>
          <p:nvPr/>
        </p:nvSpPr>
        <p:spPr>
          <a:xfrm rot="10800000">
            <a:off x="2610728" y="2855727"/>
            <a:ext cx="276225" cy="707886"/>
          </a:xfrm>
          <a:prstGeom prst="rect">
            <a:avLst/>
          </a:prstGeom>
          <a:noFill/>
        </p:spPr>
        <p:txBody>
          <a:bodyPr wrap="square" rtlCol="0">
            <a:spAutoFit/>
          </a:bodyPr>
          <a:lstStyle/>
          <a:p>
            <a:r>
              <a:rPr lang="nl-BE" sz="4000" dirty="0">
                <a:solidFill>
                  <a:srgbClr val="BF8D2C"/>
                </a:solidFill>
                <a:latin typeface="Helvetica" panose="020B0604020202020204" pitchFamily="34" charset="0"/>
                <a:cs typeface="Helvetica" panose="020B0604020202020204" pitchFamily="34" charset="0"/>
              </a:rPr>
              <a:t>“</a:t>
            </a:r>
          </a:p>
        </p:txBody>
      </p:sp>
      <p:sp>
        <p:nvSpPr>
          <p:cNvPr id="5" name="TextBox 4">
            <a:extLst>
              <a:ext uri="{FF2B5EF4-FFF2-40B4-BE49-F238E27FC236}">
                <a16:creationId xmlns:a16="http://schemas.microsoft.com/office/drawing/2014/main" xmlns="" id="{407EA8E6-DC00-4624-BC70-2290C7FE7A59}"/>
              </a:ext>
            </a:extLst>
          </p:cNvPr>
          <p:cNvSpPr txBox="1"/>
          <p:nvPr/>
        </p:nvSpPr>
        <p:spPr>
          <a:xfrm>
            <a:off x="414267" y="4091892"/>
            <a:ext cx="438605" cy="261610"/>
          </a:xfrm>
          <a:prstGeom prst="rect">
            <a:avLst/>
          </a:prstGeom>
          <a:solidFill>
            <a:srgbClr val="BF8D2C"/>
          </a:solidFill>
        </p:spPr>
        <p:txBody>
          <a:bodyPr wrap="square" rtlCol="0">
            <a:spAutoFit/>
          </a:bodyPr>
          <a:lstStyle/>
          <a:p>
            <a:r>
              <a:rPr lang="nl-BE" sz="1100" dirty="0">
                <a:solidFill>
                  <a:schemeClr val="bg1"/>
                </a:solidFill>
                <a:latin typeface="Gadugi" panose="020B0502040204020203" pitchFamily="34" charset="0"/>
                <a:ea typeface="Gadugi" panose="020B0502040204020203" pitchFamily="34" charset="0"/>
              </a:rPr>
              <a:t>12.5</a:t>
            </a:r>
          </a:p>
        </p:txBody>
      </p:sp>
      <p:cxnSp>
        <p:nvCxnSpPr>
          <p:cNvPr id="9" name="Straight Connector 8">
            <a:extLst>
              <a:ext uri="{FF2B5EF4-FFF2-40B4-BE49-F238E27FC236}">
                <a16:creationId xmlns:a16="http://schemas.microsoft.com/office/drawing/2014/main" xmlns="" id="{A51AD5F5-79D5-4FBD-A442-61BB641E8A2E}"/>
              </a:ext>
            </a:extLst>
          </p:cNvPr>
          <p:cNvCxnSpPr>
            <a:cxnSpLocks/>
          </p:cNvCxnSpPr>
          <p:nvPr/>
        </p:nvCxnSpPr>
        <p:spPr>
          <a:xfrm flipV="1">
            <a:off x="571500" y="5070585"/>
            <a:ext cx="2638424" cy="25976"/>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xmlns="" id="{90A5E7CD-94C3-47A5-A557-7BBE28DD2420}"/>
              </a:ext>
            </a:extLst>
          </p:cNvPr>
          <p:cNvSpPr txBox="1"/>
          <p:nvPr/>
        </p:nvSpPr>
        <p:spPr>
          <a:xfrm>
            <a:off x="282481" y="5358503"/>
            <a:ext cx="2571750" cy="369332"/>
          </a:xfrm>
          <a:prstGeom prst="rect">
            <a:avLst/>
          </a:prstGeom>
          <a:noFill/>
        </p:spPr>
        <p:txBody>
          <a:bodyPr wrap="square" rtlCol="0">
            <a:spAutoFit/>
          </a:bodyPr>
          <a:lstStyle/>
          <a:p>
            <a:r>
              <a:rPr lang="nl-BE" dirty="0">
                <a:solidFill>
                  <a:srgbClr val="A97E27"/>
                </a:solidFill>
                <a:latin typeface="Helvetica" panose="020B0604020202020204" pitchFamily="34" charset="0"/>
                <a:cs typeface="Helvetica" panose="020B0604020202020204" pitchFamily="34" charset="0"/>
              </a:rPr>
              <a:t>ONZE INITIATIEVEN</a:t>
            </a:r>
          </a:p>
        </p:txBody>
      </p:sp>
      <p:sp>
        <p:nvSpPr>
          <p:cNvPr id="15" name="TextBox 14">
            <a:extLst>
              <a:ext uri="{FF2B5EF4-FFF2-40B4-BE49-F238E27FC236}">
                <a16:creationId xmlns:a16="http://schemas.microsoft.com/office/drawing/2014/main" xmlns="" id="{2123B0F1-ED29-460A-B401-EF1304AE612F}"/>
              </a:ext>
            </a:extLst>
          </p:cNvPr>
          <p:cNvSpPr txBox="1"/>
          <p:nvPr/>
        </p:nvSpPr>
        <p:spPr>
          <a:xfrm>
            <a:off x="3671537" y="5331961"/>
            <a:ext cx="2571750" cy="369332"/>
          </a:xfrm>
          <a:prstGeom prst="rect">
            <a:avLst/>
          </a:prstGeom>
          <a:noFill/>
        </p:spPr>
        <p:txBody>
          <a:bodyPr wrap="square" rtlCol="0">
            <a:spAutoFit/>
          </a:bodyPr>
          <a:lstStyle/>
          <a:p>
            <a:r>
              <a:rPr lang="nl-BE" dirty="0">
                <a:solidFill>
                  <a:srgbClr val="A97E27"/>
                </a:solidFill>
                <a:latin typeface="Helvetica" panose="020B0604020202020204" pitchFamily="34" charset="0"/>
                <a:cs typeface="Helvetica" panose="020B0604020202020204" pitchFamily="34" charset="0"/>
              </a:rPr>
              <a:t>ONZE AMBITIES</a:t>
            </a:r>
          </a:p>
        </p:txBody>
      </p:sp>
      <p:sp>
        <p:nvSpPr>
          <p:cNvPr id="19" name="TextBox 18">
            <a:extLst>
              <a:ext uri="{FF2B5EF4-FFF2-40B4-BE49-F238E27FC236}">
                <a16:creationId xmlns:a16="http://schemas.microsoft.com/office/drawing/2014/main" xmlns="" id="{1DC81482-C866-44F7-8F2C-8637D199765F}"/>
              </a:ext>
            </a:extLst>
          </p:cNvPr>
          <p:cNvSpPr txBox="1"/>
          <p:nvPr/>
        </p:nvSpPr>
        <p:spPr>
          <a:xfrm>
            <a:off x="3644952" y="5826649"/>
            <a:ext cx="3060000" cy="2970044"/>
          </a:xfrm>
          <a:prstGeom prst="rect">
            <a:avLst/>
          </a:prstGeom>
          <a:noFill/>
        </p:spPr>
        <p:txBody>
          <a:bodyPr wrap="square" rtlCol="0">
            <a:spAutoFit/>
          </a:bodyPr>
          <a:lstStyle/>
          <a:p>
            <a:r>
              <a:rPr lang="nl-BE" sz="1100" dirty="0">
                <a:solidFill>
                  <a:schemeClr val="tx1">
                    <a:lumMod val="65000"/>
                    <a:lumOff val="35000"/>
                  </a:schemeClr>
                </a:solidFill>
                <a:latin typeface="Helvetica" panose="020B0604020202020204" pitchFamily="34" charset="0"/>
                <a:cs typeface="Helvetica" panose="020B0604020202020204" pitchFamily="34" charset="0"/>
              </a:rPr>
              <a:t>Het VNZ blijft inspanningen doen om afvalproductie te beperken, beter te sorteren en meer te hergebruiken. </a:t>
            </a:r>
          </a:p>
          <a:p>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a:p>
            <a:r>
              <a:rPr lang="nl-BE" sz="1100" dirty="0">
                <a:solidFill>
                  <a:schemeClr val="tx1">
                    <a:lumMod val="65000"/>
                    <a:lumOff val="35000"/>
                  </a:schemeClr>
                </a:solidFill>
                <a:latin typeface="Helvetica" panose="020B0604020202020204" pitchFamily="34" charset="0"/>
                <a:cs typeface="Helvetica" panose="020B0604020202020204" pitchFamily="34" charset="0"/>
              </a:rPr>
              <a:t>Voor zowel bestaande als nieuwe kantoren zal het ziekenfonds in de toekomst engagementen aangaan om het energie- en waterverbruik te verminderen.</a:t>
            </a:r>
          </a:p>
          <a:p>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a:p>
            <a:r>
              <a:rPr lang="nl-BE" sz="1100" dirty="0">
                <a:solidFill>
                  <a:schemeClr val="tx1">
                    <a:lumMod val="65000"/>
                    <a:lumOff val="35000"/>
                  </a:schemeClr>
                </a:solidFill>
                <a:latin typeface="Helvetica" panose="020B0604020202020204" pitchFamily="34" charset="0"/>
                <a:cs typeface="Helvetica" panose="020B0604020202020204" pitchFamily="34" charset="0"/>
              </a:rPr>
              <a:t>Naast duurzame koffie en schoonmaakproducten, zal VNZ bij volgende aankopen steeds rekening houden met sociale, ecologische en duurzame aspecten. Op die manier steunen we duurzame leveranciers.</a:t>
            </a:r>
          </a:p>
          <a:p>
            <a:endParaRPr lang="nl-BE" sz="1100" dirty="0">
              <a:solidFill>
                <a:schemeClr val="tx1">
                  <a:lumMod val="75000"/>
                  <a:lumOff val="25000"/>
                </a:schemeClr>
              </a:solidFill>
              <a:latin typeface="Helvetica" panose="020B0604020202020204" pitchFamily="34" charset="0"/>
              <a:cs typeface="Helvetica" panose="020B0604020202020204" pitchFamily="34" charset="0"/>
            </a:endParaRPr>
          </a:p>
          <a:p>
            <a:endParaRPr lang="nl-BE" sz="1100" dirty="0">
              <a:solidFill>
                <a:schemeClr val="tx1">
                  <a:lumMod val="75000"/>
                  <a:lumOff val="25000"/>
                </a:schemeClr>
              </a:solidFill>
              <a:latin typeface="Helvetica" panose="020B0604020202020204" pitchFamily="34" charset="0"/>
              <a:cs typeface="Helvetica" panose="020B0604020202020204" pitchFamily="34" charset="0"/>
            </a:endParaRPr>
          </a:p>
        </p:txBody>
      </p:sp>
      <p:pic>
        <p:nvPicPr>
          <p:cNvPr id="20" name="Picture 19">
            <a:extLst>
              <a:ext uri="{FF2B5EF4-FFF2-40B4-BE49-F238E27FC236}">
                <a16:creationId xmlns:a16="http://schemas.microsoft.com/office/drawing/2014/main" xmlns="" id="{AE2539B4-C3E5-46DB-9316-7964DFF96E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0439" y="9106943"/>
            <a:ext cx="580750" cy="580750"/>
          </a:xfrm>
          <a:prstGeom prst="rect">
            <a:avLst/>
          </a:prstGeom>
        </p:spPr>
      </p:pic>
      <p:grpSp>
        <p:nvGrpSpPr>
          <p:cNvPr id="17" name="Group 16">
            <a:extLst>
              <a:ext uri="{FF2B5EF4-FFF2-40B4-BE49-F238E27FC236}">
                <a16:creationId xmlns:a16="http://schemas.microsoft.com/office/drawing/2014/main" xmlns="" id="{5D92F50B-F73E-4C3B-8D41-9B5747B46DA3}"/>
              </a:ext>
            </a:extLst>
          </p:cNvPr>
          <p:cNvGrpSpPr/>
          <p:nvPr/>
        </p:nvGrpSpPr>
        <p:grpSpPr>
          <a:xfrm rot="10800000">
            <a:off x="5548331" y="8568889"/>
            <a:ext cx="1246909" cy="1246909"/>
            <a:chOff x="233403" y="263236"/>
            <a:chExt cx="1246909" cy="1246909"/>
          </a:xfrm>
        </p:grpSpPr>
        <p:cxnSp>
          <p:nvCxnSpPr>
            <p:cNvPr id="18" name="Straight Connector 17">
              <a:extLst>
                <a:ext uri="{FF2B5EF4-FFF2-40B4-BE49-F238E27FC236}">
                  <a16:creationId xmlns:a16="http://schemas.microsoft.com/office/drawing/2014/main" xmlns="" id="{01DBE4DE-B250-4DCD-82CE-0A64012EC930}"/>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4045D4C1-AB61-4547-AEB2-6BA2A037BDA5}"/>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xmlns="" id="{377ADB61-CC18-4B1D-9D86-9D9A0B09615F}"/>
              </a:ext>
            </a:extLst>
          </p:cNvPr>
          <p:cNvGrpSpPr/>
          <p:nvPr/>
        </p:nvGrpSpPr>
        <p:grpSpPr>
          <a:xfrm>
            <a:off x="82733" y="90041"/>
            <a:ext cx="1246909" cy="1246909"/>
            <a:chOff x="233403" y="263236"/>
            <a:chExt cx="1246909" cy="1246909"/>
          </a:xfrm>
        </p:grpSpPr>
        <p:cxnSp>
          <p:nvCxnSpPr>
            <p:cNvPr id="23" name="Straight Connector 22">
              <a:extLst>
                <a:ext uri="{FF2B5EF4-FFF2-40B4-BE49-F238E27FC236}">
                  <a16:creationId xmlns:a16="http://schemas.microsoft.com/office/drawing/2014/main" xmlns="" id="{76DC8359-5831-4415-AFE5-E73FBAF4BE34}"/>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1ADADD14-6114-46DC-A5FE-0B0C2FFB56CF}"/>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xmlns="" id="{606C6159-4D03-4D60-8926-84F4D5B246C5}"/>
              </a:ext>
            </a:extLst>
          </p:cNvPr>
          <p:cNvSpPr txBox="1"/>
          <p:nvPr/>
        </p:nvSpPr>
        <p:spPr>
          <a:xfrm>
            <a:off x="852873" y="3671869"/>
            <a:ext cx="2543175" cy="430887"/>
          </a:xfrm>
          <a:prstGeom prst="rect">
            <a:avLst/>
          </a:prstGeom>
          <a:noFill/>
        </p:spPr>
        <p:txBody>
          <a:bodyPr wrap="square" rtlCol="0">
            <a:spAutoFit/>
          </a:bodyPr>
          <a:lstStyle/>
          <a:p>
            <a:r>
              <a:rPr lang="nl-BE" sz="1100" dirty="0">
                <a:solidFill>
                  <a:srgbClr val="89661F"/>
                </a:solidFill>
                <a:latin typeface="Helvetica" panose="020B0604020202020204" pitchFamily="34" charset="0"/>
                <a:ea typeface="Gadugi" panose="020B0502040204020203" pitchFamily="34" charset="0"/>
                <a:cs typeface="Helvetica" panose="020B0604020202020204" pitchFamily="34" charset="0"/>
              </a:rPr>
              <a:t>Duurzaam beheer en efficiënt gebruik van hulpbronnen</a:t>
            </a:r>
          </a:p>
        </p:txBody>
      </p:sp>
      <p:sp>
        <p:nvSpPr>
          <p:cNvPr id="27" name="TextBox 26">
            <a:extLst>
              <a:ext uri="{FF2B5EF4-FFF2-40B4-BE49-F238E27FC236}">
                <a16:creationId xmlns:a16="http://schemas.microsoft.com/office/drawing/2014/main" xmlns="" id="{CE38BB62-E8B7-4914-8E53-10773F5E2142}"/>
              </a:ext>
            </a:extLst>
          </p:cNvPr>
          <p:cNvSpPr txBox="1"/>
          <p:nvPr/>
        </p:nvSpPr>
        <p:spPr>
          <a:xfrm>
            <a:off x="414266" y="3715043"/>
            <a:ext cx="438605" cy="261610"/>
          </a:xfrm>
          <a:prstGeom prst="rect">
            <a:avLst/>
          </a:prstGeom>
          <a:solidFill>
            <a:srgbClr val="BF8D2C"/>
          </a:solidFill>
        </p:spPr>
        <p:txBody>
          <a:bodyPr wrap="square" rtlCol="0">
            <a:spAutoFit/>
          </a:bodyPr>
          <a:lstStyle/>
          <a:p>
            <a:r>
              <a:rPr lang="nl-BE" sz="1100" dirty="0">
                <a:solidFill>
                  <a:schemeClr val="bg1"/>
                </a:solidFill>
                <a:latin typeface="Gadugi" panose="020B0502040204020203" pitchFamily="34" charset="0"/>
                <a:ea typeface="Gadugi" panose="020B0502040204020203" pitchFamily="34" charset="0"/>
              </a:rPr>
              <a:t>12.2</a:t>
            </a:r>
          </a:p>
        </p:txBody>
      </p:sp>
      <p:grpSp>
        <p:nvGrpSpPr>
          <p:cNvPr id="29" name="Group 28">
            <a:extLst>
              <a:ext uri="{FF2B5EF4-FFF2-40B4-BE49-F238E27FC236}">
                <a16:creationId xmlns:a16="http://schemas.microsoft.com/office/drawing/2014/main" xmlns="" id="{00CC728C-7CA2-49D5-8F4A-92ECC569D050}"/>
              </a:ext>
            </a:extLst>
          </p:cNvPr>
          <p:cNvGrpSpPr/>
          <p:nvPr/>
        </p:nvGrpSpPr>
        <p:grpSpPr>
          <a:xfrm rot="10800000">
            <a:off x="5495868" y="4220093"/>
            <a:ext cx="926436" cy="974668"/>
            <a:chOff x="233403" y="263236"/>
            <a:chExt cx="1246909" cy="1246909"/>
          </a:xfrm>
        </p:grpSpPr>
        <p:cxnSp>
          <p:nvCxnSpPr>
            <p:cNvPr id="30" name="Straight Connector 29">
              <a:extLst>
                <a:ext uri="{FF2B5EF4-FFF2-40B4-BE49-F238E27FC236}">
                  <a16:creationId xmlns:a16="http://schemas.microsoft.com/office/drawing/2014/main" xmlns="" id="{C6A7B8C0-EDB6-4BF8-A5BC-0FBF4011FAA8}"/>
                </a:ext>
              </a:extLst>
            </p:cNvPr>
            <p:cNvCxnSpPr/>
            <p:nvPr/>
          </p:nvCxnSpPr>
          <p:spPr>
            <a:xfrm>
              <a:off x="235526" y="263236"/>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1ACD4E6A-0132-44AB-A15C-1843C63C66F2}"/>
                </a:ext>
              </a:extLst>
            </p:cNvPr>
            <p:cNvCxnSpPr>
              <a:cxnSpLocks/>
            </p:cNvCxnSpPr>
            <p:nvPr/>
          </p:nvCxnSpPr>
          <p:spPr>
            <a:xfrm rot="16200000">
              <a:off x="856858" y="-360219"/>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xmlns="" id="{C2E87A45-B94A-4485-95E2-1BC0D8B61E01}"/>
              </a:ext>
            </a:extLst>
          </p:cNvPr>
          <p:cNvSpPr txBox="1"/>
          <p:nvPr/>
        </p:nvSpPr>
        <p:spPr>
          <a:xfrm>
            <a:off x="867552" y="4117422"/>
            <a:ext cx="2543175" cy="261610"/>
          </a:xfrm>
          <a:prstGeom prst="rect">
            <a:avLst/>
          </a:prstGeom>
          <a:noFill/>
        </p:spPr>
        <p:txBody>
          <a:bodyPr wrap="square" rtlCol="0">
            <a:spAutoFit/>
          </a:bodyPr>
          <a:lstStyle/>
          <a:p>
            <a:r>
              <a:rPr lang="nl-BE" sz="1100" dirty="0">
                <a:solidFill>
                  <a:srgbClr val="89661F"/>
                </a:solidFill>
                <a:latin typeface="Helvetica" panose="020B0604020202020204" pitchFamily="34" charset="0"/>
                <a:ea typeface="Gadugi" panose="020B0502040204020203" pitchFamily="34" charset="0"/>
                <a:cs typeface="Helvetica" panose="020B0604020202020204" pitchFamily="34" charset="0"/>
              </a:rPr>
              <a:t>Beperking van afvalproductie</a:t>
            </a:r>
          </a:p>
        </p:txBody>
      </p:sp>
      <p:pic>
        <p:nvPicPr>
          <p:cNvPr id="12" name="Picture 11">
            <a:extLst>
              <a:ext uri="{FF2B5EF4-FFF2-40B4-BE49-F238E27FC236}">
                <a16:creationId xmlns:a16="http://schemas.microsoft.com/office/drawing/2014/main" xmlns="" id="{98A3CBA7-8CFD-4FA8-8F3F-2B755D29B0E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44953" y="3326773"/>
            <a:ext cx="2701881" cy="1801254"/>
          </a:xfrm>
          <a:prstGeom prst="rect">
            <a:avLst/>
          </a:prstGeom>
        </p:spPr>
      </p:pic>
      <p:sp>
        <p:nvSpPr>
          <p:cNvPr id="32" name="TextBox 31">
            <a:extLst>
              <a:ext uri="{FF2B5EF4-FFF2-40B4-BE49-F238E27FC236}">
                <a16:creationId xmlns:a16="http://schemas.microsoft.com/office/drawing/2014/main" xmlns="" id="{8FDA7DA5-4964-4B17-93D2-950CD659F839}"/>
              </a:ext>
            </a:extLst>
          </p:cNvPr>
          <p:cNvSpPr txBox="1"/>
          <p:nvPr/>
        </p:nvSpPr>
        <p:spPr>
          <a:xfrm>
            <a:off x="282481" y="7887675"/>
            <a:ext cx="3173159" cy="1277273"/>
          </a:xfrm>
          <a:prstGeom prst="rect">
            <a:avLst/>
          </a:prstGeom>
          <a:noFill/>
        </p:spPr>
        <p:txBody>
          <a:bodyPr wrap="square" rtlCol="0">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Verantwoord omgaan met energie en drinkwater</a:t>
            </a:r>
          </a:p>
          <a:p>
            <a:pPr lvl="0"/>
            <a:r>
              <a:rPr lang="nl-BE" sz="1100" dirty="0">
                <a:solidFill>
                  <a:schemeClr val="tx1">
                    <a:lumMod val="65000"/>
                    <a:lumOff val="35000"/>
                  </a:schemeClr>
                </a:solidFill>
                <a:latin typeface="Helvetica" panose="020B0604020202020204" pitchFamily="34" charset="0"/>
                <a:cs typeface="Helvetica" panose="020B0604020202020204" pitchFamily="34" charset="0"/>
              </a:rPr>
              <a:t>Het VNZ neemt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maatregelen </a:t>
            </a:r>
            <a:r>
              <a:rPr lang="nl-BE" sz="1100" dirty="0">
                <a:solidFill>
                  <a:schemeClr val="tx1">
                    <a:lumMod val="65000"/>
                    <a:lumOff val="35000"/>
                  </a:schemeClr>
                </a:solidFill>
                <a:latin typeface="Helvetica" panose="020B0604020202020204" pitchFamily="34" charset="0"/>
                <a:cs typeface="Helvetica" panose="020B0604020202020204" pitchFamily="34" charset="0"/>
              </a:rPr>
              <a:t>om het waterverbruik en het energieverbruik te verminderen.</a:t>
            </a:r>
            <a:r>
              <a:rPr lang="nl-NL" sz="1100" dirty="0">
                <a:solidFill>
                  <a:schemeClr val="tx1">
                    <a:lumMod val="65000"/>
                    <a:lumOff val="35000"/>
                  </a:schemeClr>
                </a:solidFill>
                <a:latin typeface="Helvetica" panose="020B0604020202020204" pitchFamily="34" charset="0"/>
                <a:ea typeface="Times New Roman" panose="02020603050405020304" pitchFamily="18" charset="0"/>
                <a:cs typeface="Helvetica" panose="020B0604020202020204" pitchFamily="34" charset="0"/>
              </a:rPr>
              <a:t> Door het plaatsen van zonnepanelen in </a:t>
            </a:r>
            <a:r>
              <a:rPr lang="nl-NL" sz="1100" dirty="0" smtClean="0">
                <a:solidFill>
                  <a:schemeClr val="tx1">
                    <a:lumMod val="65000"/>
                    <a:lumOff val="35000"/>
                  </a:schemeClr>
                </a:solidFill>
                <a:latin typeface="Helvetica" panose="020B0604020202020204" pitchFamily="34" charset="0"/>
                <a:ea typeface="Times New Roman" panose="02020603050405020304" pitchFamily="18" charset="0"/>
                <a:cs typeface="Helvetica" panose="020B0604020202020204" pitchFamily="34" charset="0"/>
              </a:rPr>
              <a:t>de </a:t>
            </a:r>
            <a:r>
              <a:rPr lang="nl-NL" sz="1100" dirty="0">
                <a:solidFill>
                  <a:schemeClr val="tx1">
                    <a:lumMod val="65000"/>
                    <a:lumOff val="35000"/>
                  </a:schemeClr>
                </a:solidFill>
                <a:latin typeface="Helvetica" panose="020B0604020202020204" pitchFamily="34" charset="0"/>
                <a:ea typeface="Times New Roman" panose="02020603050405020304" pitchFamily="18" charset="0"/>
                <a:cs typeface="Helvetica" panose="020B0604020202020204" pitchFamily="34" charset="0"/>
              </a:rPr>
              <a:t>zetel in Lier in 2012 bereidde het VNZ zich voor op de toekomst en</a:t>
            </a:r>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p:txBody>
      </p:sp>
      <p:sp>
        <p:nvSpPr>
          <p:cNvPr id="35" name="TextBox 34">
            <a:extLst>
              <a:ext uri="{FF2B5EF4-FFF2-40B4-BE49-F238E27FC236}">
                <a16:creationId xmlns:a16="http://schemas.microsoft.com/office/drawing/2014/main" xmlns="" id="{6D10491D-87B5-4BB7-AE99-D6D7EE60ED55}"/>
              </a:ext>
            </a:extLst>
          </p:cNvPr>
          <p:cNvSpPr txBox="1"/>
          <p:nvPr/>
        </p:nvSpPr>
        <p:spPr>
          <a:xfrm>
            <a:off x="3558992" y="1554717"/>
            <a:ext cx="3060000" cy="1615827"/>
          </a:xfrm>
          <a:prstGeom prst="rect">
            <a:avLst/>
          </a:prstGeom>
          <a:noFill/>
        </p:spPr>
        <p:txBody>
          <a:bodyPr wrap="square" rtlCol="0">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Duurzaam en circulair aankopen</a:t>
            </a:r>
          </a:p>
          <a:p>
            <a:pPr>
              <a:spcAft>
                <a:spcPts val="0"/>
              </a:spcAft>
            </a:pPr>
            <a:r>
              <a:rPr lang="nl-BE" sz="1100" dirty="0">
                <a:solidFill>
                  <a:schemeClr val="tx1">
                    <a:lumMod val="65000"/>
                    <a:lumOff val="35000"/>
                  </a:schemeClr>
                </a:solidFill>
                <a:latin typeface="Helvetica" panose="020B0604020202020204" pitchFamily="34" charset="0"/>
                <a:cs typeface="Helvetica" panose="020B0604020202020204" pitchFamily="34" charset="0"/>
              </a:rPr>
              <a:t>VNZ houdt bij aankopen rekening met sociale, ecologische en economische aspecten. </a:t>
            </a: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In 2018 had 38,75 % van de verbruiksgoederen op het ziekenfonds een groen label. Zo kiest het VNZ voor </a:t>
            </a:r>
            <a:r>
              <a:rPr lang="nl-NL" sz="1100" dirty="0" err="1">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Puro</a:t>
            </a: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 </a:t>
            </a:r>
            <a:r>
              <a:rPr lang="nl-NL" sz="1100" dirty="0" err="1">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Fairtrade</a:t>
            </a: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 Coffee, voor papier met een Europees en FSC-</a:t>
            </a:r>
            <a:r>
              <a:rPr lang="nl-NL" sz="1100" dirty="0" err="1">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ecolabel</a:t>
            </a: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 en </a:t>
            </a:r>
            <a:r>
              <a:rPr lang="nl-BE"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wordt zoveel mogelijk met ecologische schoonmaakproducten gepoetst. </a:t>
            </a:r>
          </a:p>
        </p:txBody>
      </p:sp>
      <p:sp>
        <p:nvSpPr>
          <p:cNvPr id="38" name="TextBox 37">
            <a:extLst>
              <a:ext uri="{FF2B5EF4-FFF2-40B4-BE49-F238E27FC236}">
                <a16:creationId xmlns:a16="http://schemas.microsoft.com/office/drawing/2014/main" xmlns="" id="{CF9EEFD9-BB7E-4EA8-9981-32F99E347D80}"/>
              </a:ext>
            </a:extLst>
          </p:cNvPr>
          <p:cNvSpPr txBox="1"/>
          <p:nvPr/>
        </p:nvSpPr>
        <p:spPr>
          <a:xfrm>
            <a:off x="282481" y="5814272"/>
            <a:ext cx="3109941" cy="1954381"/>
          </a:xfrm>
          <a:prstGeom prst="rect">
            <a:avLst/>
          </a:prstGeom>
          <a:noFill/>
        </p:spPr>
        <p:txBody>
          <a:bodyPr wrap="square" rtlCol="0">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Beperking van afvalproductie</a:t>
            </a:r>
            <a:endParaRPr lang="nl-BE"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endParaRPr>
          </a:p>
          <a:p>
            <a:pPr>
              <a:spcAft>
                <a:spcPts val="0"/>
              </a:spcAft>
            </a:pP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Het VNZ</a:t>
            </a:r>
            <a:r>
              <a:rPr lang="nl-NL" sz="1100" b="1"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 </a:t>
            </a: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sorteert</a:t>
            </a:r>
            <a:r>
              <a:rPr lang="nl-NL" sz="1100" b="1"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 </a:t>
            </a: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papier, PMD en restafval. Batterijen, lege toners en inktpatronen, oude printers, oude computers, kapotte lampen, … worden apart bewaard en ten gepaste tijde afgeleverd op het containerpark of in de kringloopwinkel. </a:t>
            </a:r>
            <a:endParaRPr lang="nl-NL" sz="1100" dirty="0" smtClean="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endParaRPr>
          </a:p>
          <a:p>
            <a:pPr>
              <a:spcAft>
                <a:spcPts val="0"/>
              </a:spcAft>
            </a:pPr>
            <a:endParaRPr lang="nl-NL" sz="1100" dirty="0" smtClean="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endParaRPr>
          </a:p>
          <a:p>
            <a:pPr>
              <a:spcAft>
                <a:spcPts val="0"/>
              </a:spcAft>
            </a:pPr>
            <a:r>
              <a:rPr lang="nl-NL" sz="1100" dirty="0" smtClean="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In </a:t>
            </a: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2018 werd in de hoofdzetels ook een papiercontainer voor confidentieel papier geplaatst in het kader van AVG</a:t>
            </a:r>
            <a:r>
              <a:rPr lang="nl-NL" sz="1100" dirty="0" smtClean="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 </a:t>
            </a:r>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p:txBody>
      </p:sp>
      <p:sp>
        <p:nvSpPr>
          <p:cNvPr id="39" name="TextBox 38">
            <a:extLst>
              <a:ext uri="{FF2B5EF4-FFF2-40B4-BE49-F238E27FC236}">
                <a16:creationId xmlns:a16="http://schemas.microsoft.com/office/drawing/2014/main" xmlns="" id="{CCC9CF2B-0E40-449A-9BC9-B331CDDE6DAD}"/>
              </a:ext>
            </a:extLst>
          </p:cNvPr>
          <p:cNvSpPr txBox="1"/>
          <p:nvPr/>
        </p:nvSpPr>
        <p:spPr>
          <a:xfrm>
            <a:off x="3558992" y="218307"/>
            <a:ext cx="3109941" cy="1277273"/>
          </a:xfrm>
          <a:prstGeom prst="rect">
            <a:avLst/>
          </a:prstGeom>
          <a:noFill/>
        </p:spPr>
        <p:txBody>
          <a:bodyPr wrap="square" rtlCol="0">
            <a:spAutoFit/>
          </a:bodyPr>
          <a:lstStyle/>
          <a:p>
            <a:pPr lvl="0"/>
            <a:r>
              <a:rPr lang="nl-NL" sz="1100" dirty="0">
                <a:solidFill>
                  <a:schemeClr val="tx1">
                    <a:lumMod val="65000"/>
                    <a:lumOff val="35000"/>
                  </a:schemeClr>
                </a:solidFill>
                <a:latin typeface="Helvetica" panose="020B0604020202020204" pitchFamily="34" charset="0"/>
                <a:ea typeface="Times New Roman" panose="02020603050405020304" pitchFamily="18" charset="0"/>
                <a:cs typeface="Helvetica" panose="020B0604020202020204" pitchFamily="34" charset="0"/>
              </a:rPr>
              <a:t>is het waakzaam als het op hoge energiekosten aankomt. Maar ook in </a:t>
            </a:r>
            <a:r>
              <a:rPr lang="nl-BE" sz="1100" dirty="0">
                <a:solidFill>
                  <a:schemeClr val="tx1">
                    <a:lumMod val="65000"/>
                    <a:lumOff val="35000"/>
                  </a:schemeClr>
                </a:solidFill>
                <a:latin typeface="Helvetica" panose="020B0604020202020204" pitchFamily="34" charset="0"/>
                <a:cs typeface="Helvetica" panose="020B0604020202020204" pitchFamily="34" charset="0"/>
              </a:rPr>
              <a:t>dagdagelijkse handelingen worden medewerkers gestimuleerd om rekening te houden met energieverbruik. Daarnaast zijn er ook enkele toiletten die doorgespoeld worden met regenwater. </a:t>
            </a:r>
          </a:p>
        </p:txBody>
      </p:sp>
    </p:spTree>
    <p:extLst>
      <p:ext uri="{BB962C8B-B14F-4D97-AF65-F5344CB8AC3E}">
        <p14:creationId xmlns:p14="http://schemas.microsoft.com/office/powerpoint/2010/main" val="23302094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54749D39-D966-4166-AB52-69FF1D4123AF}"/>
              </a:ext>
            </a:extLst>
          </p:cNvPr>
          <p:cNvSpPr/>
          <p:nvPr/>
        </p:nvSpPr>
        <p:spPr>
          <a:xfrm>
            <a:off x="282481" y="179972"/>
            <a:ext cx="3142926" cy="5047526"/>
          </a:xfrm>
          <a:prstGeom prst="rect">
            <a:avLst/>
          </a:prstGeom>
          <a:solidFill>
            <a:schemeClr val="accent6">
              <a:lumMod val="50000"/>
              <a:alpha val="1294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5" name="Rectangle 24">
            <a:extLst>
              <a:ext uri="{FF2B5EF4-FFF2-40B4-BE49-F238E27FC236}">
                <a16:creationId xmlns:a16="http://schemas.microsoft.com/office/drawing/2014/main" xmlns="" id="{21D1F96B-CAE5-4592-89E4-D00CA83FC268}"/>
              </a:ext>
            </a:extLst>
          </p:cNvPr>
          <p:cNvSpPr/>
          <p:nvPr/>
        </p:nvSpPr>
        <p:spPr>
          <a:xfrm>
            <a:off x="416067" y="459373"/>
            <a:ext cx="2022331" cy="20262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extBox 2">
            <a:extLst>
              <a:ext uri="{FF2B5EF4-FFF2-40B4-BE49-F238E27FC236}">
                <a16:creationId xmlns:a16="http://schemas.microsoft.com/office/drawing/2014/main" xmlns="" id="{BB3DB094-6225-45F2-8CD0-B52D8D9D3D85}"/>
              </a:ext>
            </a:extLst>
          </p:cNvPr>
          <p:cNvSpPr txBox="1"/>
          <p:nvPr/>
        </p:nvSpPr>
        <p:spPr>
          <a:xfrm>
            <a:off x="471487" y="2843806"/>
            <a:ext cx="2738437" cy="954107"/>
          </a:xfrm>
          <a:prstGeom prst="rect">
            <a:avLst/>
          </a:prstGeom>
          <a:noFill/>
        </p:spPr>
        <p:txBody>
          <a:bodyPr wrap="square" rtlCol="0">
            <a:spAutoFit/>
          </a:bodyPr>
          <a:lstStyle/>
          <a:p>
            <a:r>
              <a:rPr lang="nl-BE" sz="1400" dirty="0">
                <a:solidFill>
                  <a:schemeClr val="accent6">
                    <a:lumMod val="50000"/>
                  </a:schemeClr>
                </a:solidFill>
                <a:latin typeface="Helvetica" panose="020B0604020202020204" pitchFamily="34" charset="0"/>
                <a:cs typeface="Helvetica" panose="020B0604020202020204" pitchFamily="34" charset="0"/>
              </a:rPr>
              <a:t>NEEM DRINGEND ACTIE OM DE KLIMAATVERANDERING EN HAAR IMPACT TE BESTRIJDEN</a:t>
            </a:r>
          </a:p>
        </p:txBody>
      </p:sp>
      <p:sp>
        <p:nvSpPr>
          <p:cNvPr id="4" name="TextBox 3">
            <a:extLst>
              <a:ext uri="{FF2B5EF4-FFF2-40B4-BE49-F238E27FC236}">
                <a16:creationId xmlns:a16="http://schemas.microsoft.com/office/drawing/2014/main" xmlns="" id="{6AF9E93C-A568-4794-99F4-B464F5427B13}"/>
              </a:ext>
            </a:extLst>
          </p:cNvPr>
          <p:cNvSpPr txBox="1"/>
          <p:nvPr/>
        </p:nvSpPr>
        <p:spPr>
          <a:xfrm>
            <a:off x="225357" y="2672567"/>
            <a:ext cx="276225" cy="707886"/>
          </a:xfrm>
          <a:prstGeom prst="rect">
            <a:avLst/>
          </a:prstGeom>
          <a:noFill/>
        </p:spPr>
        <p:txBody>
          <a:bodyPr wrap="square" rtlCol="0">
            <a:spAutoFit/>
          </a:bodyPr>
          <a:lstStyle/>
          <a:p>
            <a:r>
              <a:rPr lang="nl-BE" sz="4000" dirty="0">
                <a:solidFill>
                  <a:schemeClr val="accent6">
                    <a:lumMod val="50000"/>
                  </a:schemeClr>
                </a:solidFill>
                <a:latin typeface="Helvetica" panose="020B0604020202020204" pitchFamily="34" charset="0"/>
                <a:cs typeface="Helvetica" panose="020B0604020202020204" pitchFamily="34" charset="0"/>
              </a:rPr>
              <a:t>“</a:t>
            </a:r>
          </a:p>
        </p:txBody>
      </p:sp>
      <p:sp>
        <p:nvSpPr>
          <p:cNvPr id="6" name="TextBox 5">
            <a:extLst>
              <a:ext uri="{FF2B5EF4-FFF2-40B4-BE49-F238E27FC236}">
                <a16:creationId xmlns:a16="http://schemas.microsoft.com/office/drawing/2014/main" xmlns="" id="{604ADC54-74EA-47D0-804A-09E38B10FE8F}"/>
              </a:ext>
            </a:extLst>
          </p:cNvPr>
          <p:cNvSpPr txBox="1"/>
          <p:nvPr/>
        </p:nvSpPr>
        <p:spPr>
          <a:xfrm rot="10800000">
            <a:off x="1757362" y="3125370"/>
            <a:ext cx="276225" cy="707886"/>
          </a:xfrm>
          <a:prstGeom prst="rect">
            <a:avLst/>
          </a:prstGeom>
          <a:noFill/>
        </p:spPr>
        <p:txBody>
          <a:bodyPr wrap="square" rtlCol="0">
            <a:spAutoFit/>
          </a:bodyPr>
          <a:lstStyle/>
          <a:p>
            <a:r>
              <a:rPr lang="nl-BE" sz="4000" dirty="0">
                <a:solidFill>
                  <a:schemeClr val="accent6">
                    <a:lumMod val="50000"/>
                  </a:schemeClr>
                </a:solidFill>
                <a:latin typeface="Helvetica" panose="020B0604020202020204" pitchFamily="34" charset="0"/>
                <a:cs typeface="Helvetica" panose="020B0604020202020204" pitchFamily="34" charset="0"/>
              </a:rPr>
              <a:t>“</a:t>
            </a:r>
          </a:p>
        </p:txBody>
      </p:sp>
      <p:cxnSp>
        <p:nvCxnSpPr>
          <p:cNvPr id="9" name="Straight Connector 8">
            <a:extLst>
              <a:ext uri="{FF2B5EF4-FFF2-40B4-BE49-F238E27FC236}">
                <a16:creationId xmlns:a16="http://schemas.microsoft.com/office/drawing/2014/main" xmlns="" id="{A51AD5F5-79D5-4FBD-A442-61BB641E8A2E}"/>
              </a:ext>
            </a:extLst>
          </p:cNvPr>
          <p:cNvCxnSpPr>
            <a:cxnSpLocks/>
          </p:cNvCxnSpPr>
          <p:nvPr/>
        </p:nvCxnSpPr>
        <p:spPr>
          <a:xfrm flipV="1">
            <a:off x="571500" y="5070585"/>
            <a:ext cx="2638424" cy="25976"/>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xmlns="" id="{90A5E7CD-94C3-47A5-A557-7BBE28DD2420}"/>
              </a:ext>
            </a:extLst>
          </p:cNvPr>
          <p:cNvSpPr txBox="1"/>
          <p:nvPr/>
        </p:nvSpPr>
        <p:spPr>
          <a:xfrm>
            <a:off x="225357" y="5345025"/>
            <a:ext cx="2346649" cy="369332"/>
          </a:xfrm>
          <a:prstGeom prst="rect">
            <a:avLst/>
          </a:prstGeom>
          <a:noFill/>
        </p:spPr>
        <p:txBody>
          <a:bodyPr wrap="square" rtlCol="0">
            <a:spAutoFit/>
          </a:bodyPr>
          <a:lstStyle/>
          <a:p>
            <a:r>
              <a:rPr lang="nl-BE" dirty="0">
                <a:solidFill>
                  <a:schemeClr val="accent6">
                    <a:lumMod val="50000"/>
                  </a:schemeClr>
                </a:solidFill>
                <a:latin typeface="Helvetica" panose="020B0604020202020204" pitchFamily="34" charset="0"/>
                <a:cs typeface="Helvetica" panose="020B0604020202020204" pitchFamily="34" charset="0"/>
              </a:rPr>
              <a:t>ONZE INITIATIEVEN</a:t>
            </a:r>
          </a:p>
        </p:txBody>
      </p:sp>
      <p:sp>
        <p:nvSpPr>
          <p:cNvPr id="11" name="TextBox 10">
            <a:extLst>
              <a:ext uri="{FF2B5EF4-FFF2-40B4-BE49-F238E27FC236}">
                <a16:creationId xmlns:a16="http://schemas.microsoft.com/office/drawing/2014/main" xmlns="" id="{561CF210-43E2-4CE9-AF0D-3A5301561A4E}"/>
              </a:ext>
            </a:extLst>
          </p:cNvPr>
          <p:cNvSpPr txBox="1"/>
          <p:nvPr/>
        </p:nvSpPr>
        <p:spPr>
          <a:xfrm>
            <a:off x="227362" y="5896517"/>
            <a:ext cx="3060000" cy="1615827"/>
          </a:xfrm>
          <a:prstGeom prst="rect">
            <a:avLst/>
          </a:prstGeom>
          <a:noFill/>
        </p:spPr>
        <p:txBody>
          <a:bodyPr wrap="square" rtlCol="0">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Woon-werkverkeer</a:t>
            </a:r>
          </a:p>
          <a:p>
            <a:pPr>
              <a:spcAft>
                <a:spcPts val="0"/>
              </a:spcAft>
            </a:pP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Sinds enkele jaren vergoedt het VNZ de verplaatsingsonkosten van haar werknemers via een derdebetalersregeling als zij gebruik maken van trein of bus. Bij nieuwe aanwervingen wordt meer en meer rekening gehouden met de woon-werkafstand</a:t>
            </a:r>
            <a:r>
              <a:rPr lang="nl-NL" sz="1100" dirty="0" smtClean="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 Op </a:t>
            </a: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deze manier tracht het VNZ het gebruik van de fiets – al dan niet elektrisch – te stimuleren.</a:t>
            </a:r>
            <a:endParaRPr lang="nl-BE"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endParaRPr>
          </a:p>
        </p:txBody>
      </p:sp>
      <p:sp>
        <p:nvSpPr>
          <p:cNvPr id="14" name="TextBox 13">
            <a:extLst>
              <a:ext uri="{FF2B5EF4-FFF2-40B4-BE49-F238E27FC236}">
                <a16:creationId xmlns:a16="http://schemas.microsoft.com/office/drawing/2014/main" xmlns="" id="{403BE8E5-9A40-44F4-BF26-C438FA2E7AB5}"/>
              </a:ext>
            </a:extLst>
          </p:cNvPr>
          <p:cNvSpPr txBox="1"/>
          <p:nvPr/>
        </p:nvSpPr>
        <p:spPr>
          <a:xfrm>
            <a:off x="225357" y="7642707"/>
            <a:ext cx="3060000" cy="1277273"/>
          </a:xfrm>
          <a:prstGeom prst="rect">
            <a:avLst/>
          </a:prstGeom>
          <a:noFill/>
        </p:spPr>
        <p:txBody>
          <a:bodyPr wrap="square" rtlCol="0">
            <a:spAutoFit/>
          </a:bodyPr>
          <a:lstStyle/>
          <a:p>
            <a:pPr>
              <a:spcAft>
                <a:spcPts val="0"/>
              </a:spcAft>
            </a:pPr>
            <a:r>
              <a:rPr lang="nl-NL" sz="1100" b="1"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Bedrijfswagens</a:t>
            </a:r>
          </a:p>
          <a:p>
            <a:pPr>
              <a:spcAft>
                <a:spcPts val="0"/>
              </a:spcAft>
            </a:pP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Bij de aankoop van bedrijfswagens wordt rekening gehouden met de </a:t>
            </a:r>
            <a:r>
              <a:rPr lang="nl-NL" sz="1100" dirty="0" err="1">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ecoscore</a:t>
            </a: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 van de wagen en vanaf 2018 werd afgestapt van dieselwagens</a:t>
            </a:r>
            <a:r>
              <a:rPr lang="nl-NL" sz="1100" dirty="0" smtClean="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 Het </a:t>
            </a: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VNZ biedt tevens een combinatie van een bedrijfswagen met het openbaar vervoer aan.</a:t>
            </a:r>
          </a:p>
        </p:txBody>
      </p:sp>
      <p:sp>
        <p:nvSpPr>
          <p:cNvPr id="15" name="TextBox 14">
            <a:extLst>
              <a:ext uri="{FF2B5EF4-FFF2-40B4-BE49-F238E27FC236}">
                <a16:creationId xmlns:a16="http://schemas.microsoft.com/office/drawing/2014/main" xmlns="" id="{2123B0F1-ED29-460A-B401-EF1304AE612F}"/>
              </a:ext>
            </a:extLst>
          </p:cNvPr>
          <p:cNvSpPr txBox="1"/>
          <p:nvPr/>
        </p:nvSpPr>
        <p:spPr>
          <a:xfrm>
            <a:off x="3589649" y="5331968"/>
            <a:ext cx="2571750" cy="369332"/>
          </a:xfrm>
          <a:prstGeom prst="rect">
            <a:avLst/>
          </a:prstGeom>
          <a:noFill/>
        </p:spPr>
        <p:txBody>
          <a:bodyPr wrap="square" rtlCol="0">
            <a:spAutoFit/>
          </a:bodyPr>
          <a:lstStyle/>
          <a:p>
            <a:r>
              <a:rPr lang="nl-BE" dirty="0">
                <a:solidFill>
                  <a:schemeClr val="accent6">
                    <a:lumMod val="50000"/>
                  </a:schemeClr>
                </a:solidFill>
                <a:latin typeface="Helvetica" panose="020B0604020202020204" pitchFamily="34" charset="0"/>
                <a:cs typeface="Helvetica" panose="020B0604020202020204" pitchFamily="34" charset="0"/>
              </a:rPr>
              <a:t>ONZE AMBITIES</a:t>
            </a:r>
          </a:p>
        </p:txBody>
      </p:sp>
      <p:sp>
        <p:nvSpPr>
          <p:cNvPr id="19" name="TextBox 18">
            <a:extLst>
              <a:ext uri="{FF2B5EF4-FFF2-40B4-BE49-F238E27FC236}">
                <a16:creationId xmlns:a16="http://schemas.microsoft.com/office/drawing/2014/main" xmlns="" id="{1DC81482-C866-44F7-8F2C-8637D199765F}"/>
              </a:ext>
            </a:extLst>
          </p:cNvPr>
          <p:cNvSpPr txBox="1"/>
          <p:nvPr/>
        </p:nvSpPr>
        <p:spPr>
          <a:xfrm>
            <a:off x="3632538" y="5918234"/>
            <a:ext cx="2760085" cy="2123658"/>
          </a:xfrm>
          <a:prstGeom prst="rect">
            <a:avLst/>
          </a:prstGeom>
          <a:noFill/>
        </p:spPr>
        <p:txBody>
          <a:bodyPr wrap="square" rtlCol="0">
            <a:spAutoFit/>
          </a:bodyPr>
          <a:lstStyle/>
          <a:p>
            <a:r>
              <a:rPr lang="nl-NL" sz="1100" dirty="0">
                <a:solidFill>
                  <a:schemeClr val="tx1">
                    <a:lumMod val="65000"/>
                    <a:lumOff val="35000"/>
                  </a:schemeClr>
                </a:solidFill>
                <a:latin typeface="Helvetica" panose="020B0604020202020204" pitchFamily="34" charset="0"/>
                <a:ea typeface="Times New Roman" panose="02020603050405020304" pitchFamily="18" charset="0"/>
                <a:cs typeface="Helvetica" panose="020B0604020202020204" pitchFamily="34" charset="0"/>
              </a:rPr>
              <a:t>Niettemin de vele initiatieven hebben heel wat personeelsleden de wagen nodig: kantoorhouders, maatschappelijk assistenten en ledenwervers. 64 % van onze personeelsleden verplaatst zich daarom toch met de wagen naar het werk. </a:t>
            </a:r>
          </a:p>
          <a:p>
            <a:endParaRPr lang="nl-NL" sz="1100" dirty="0">
              <a:solidFill>
                <a:schemeClr val="tx1">
                  <a:lumMod val="65000"/>
                  <a:lumOff val="35000"/>
                </a:schemeClr>
              </a:solidFill>
              <a:latin typeface="Helvetica" panose="020B0604020202020204" pitchFamily="34" charset="0"/>
              <a:cs typeface="Helvetica" panose="020B0604020202020204" pitchFamily="34" charset="0"/>
            </a:endParaRPr>
          </a:p>
          <a:p>
            <a:r>
              <a:rPr lang="nl-NL" sz="1100" dirty="0">
                <a:solidFill>
                  <a:schemeClr val="tx1">
                    <a:lumMod val="65000"/>
                    <a:lumOff val="35000"/>
                  </a:schemeClr>
                </a:solidFill>
                <a:latin typeface="Helvetica" panose="020B0604020202020204" pitchFamily="34" charset="0"/>
                <a:cs typeface="Helvetica" panose="020B0604020202020204" pitchFamily="34" charset="0"/>
              </a:rPr>
              <a:t>Het is de ambitie van het VNZ om alternatieve vervoersmiddelen te blijven stimuleren om dit percentage elk jaar omlaag te krijgen. </a:t>
            </a:r>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p:txBody>
      </p:sp>
      <p:pic>
        <p:nvPicPr>
          <p:cNvPr id="20" name="Picture 19">
            <a:extLst>
              <a:ext uri="{FF2B5EF4-FFF2-40B4-BE49-F238E27FC236}">
                <a16:creationId xmlns:a16="http://schemas.microsoft.com/office/drawing/2014/main" xmlns="" id="{AE2539B4-C3E5-46DB-9316-7964DFF96E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439" y="9106943"/>
            <a:ext cx="580750" cy="580750"/>
          </a:xfrm>
          <a:prstGeom prst="rect">
            <a:avLst/>
          </a:prstGeom>
        </p:spPr>
      </p:pic>
      <p:grpSp>
        <p:nvGrpSpPr>
          <p:cNvPr id="17" name="Group 16">
            <a:extLst>
              <a:ext uri="{FF2B5EF4-FFF2-40B4-BE49-F238E27FC236}">
                <a16:creationId xmlns:a16="http://schemas.microsoft.com/office/drawing/2014/main" xmlns="" id="{5D92F50B-F73E-4C3B-8D41-9B5747B46DA3}"/>
              </a:ext>
            </a:extLst>
          </p:cNvPr>
          <p:cNvGrpSpPr/>
          <p:nvPr/>
        </p:nvGrpSpPr>
        <p:grpSpPr>
          <a:xfrm rot="10800000">
            <a:off x="5548331" y="8568889"/>
            <a:ext cx="1246909" cy="1246909"/>
            <a:chOff x="233403" y="263236"/>
            <a:chExt cx="1246909" cy="1246909"/>
          </a:xfrm>
        </p:grpSpPr>
        <p:cxnSp>
          <p:nvCxnSpPr>
            <p:cNvPr id="18" name="Straight Connector 17">
              <a:extLst>
                <a:ext uri="{FF2B5EF4-FFF2-40B4-BE49-F238E27FC236}">
                  <a16:creationId xmlns:a16="http://schemas.microsoft.com/office/drawing/2014/main" xmlns="" id="{01DBE4DE-B250-4DCD-82CE-0A64012EC930}"/>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4045D4C1-AB61-4547-AEB2-6BA2A037BDA5}"/>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xmlns="" id="{377ADB61-CC18-4B1D-9D86-9D9A0B09615F}"/>
              </a:ext>
            </a:extLst>
          </p:cNvPr>
          <p:cNvGrpSpPr/>
          <p:nvPr/>
        </p:nvGrpSpPr>
        <p:grpSpPr>
          <a:xfrm>
            <a:off x="82733" y="90041"/>
            <a:ext cx="1246909" cy="1246909"/>
            <a:chOff x="233403" y="263236"/>
            <a:chExt cx="1246909" cy="1246909"/>
          </a:xfrm>
        </p:grpSpPr>
        <p:cxnSp>
          <p:nvCxnSpPr>
            <p:cNvPr id="23" name="Straight Connector 22">
              <a:extLst>
                <a:ext uri="{FF2B5EF4-FFF2-40B4-BE49-F238E27FC236}">
                  <a16:creationId xmlns:a16="http://schemas.microsoft.com/office/drawing/2014/main" xmlns="" id="{76DC8359-5831-4415-AFE5-E73FBAF4BE34}"/>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1ADADD14-6114-46DC-A5FE-0B0C2FFB56CF}"/>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xmlns="" id="{00CC728C-7CA2-49D5-8F4A-92ECC569D050}"/>
              </a:ext>
            </a:extLst>
          </p:cNvPr>
          <p:cNvGrpSpPr/>
          <p:nvPr/>
        </p:nvGrpSpPr>
        <p:grpSpPr>
          <a:xfrm rot="10800000">
            <a:off x="5533580" y="4161552"/>
            <a:ext cx="926436" cy="974668"/>
            <a:chOff x="233403" y="263236"/>
            <a:chExt cx="1246909" cy="1246909"/>
          </a:xfrm>
        </p:grpSpPr>
        <p:cxnSp>
          <p:nvCxnSpPr>
            <p:cNvPr id="30" name="Straight Connector 29">
              <a:extLst>
                <a:ext uri="{FF2B5EF4-FFF2-40B4-BE49-F238E27FC236}">
                  <a16:creationId xmlns:a16="http://schemas.microsoft.com/office/drawing/2014/main" xmlns="" id="{C6A7B8C0-EDB6-4BF8-A5BC-0FBF4011FAA8}"/>
                </a:ext>
              </a:extLst>
            </p:cNvPr>
            <p:cNvCxnSpPr/>
            <p:nvPr/>
          </p:nvCxnSpPr>
          <p:spPr>
            <a:xfrm>
              <a:off x="235526" y="263236"/>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xmlns="" id="{1ACD4E6A-0132-44AB-A15C-1843C63C66F2}"/>
                </a:ext>
              </a:extLst>
            </p:cNvPr>
            <p:cNvCxnSpPr>
              <a:cxnSpLocks/>
            </p:cNvCxnSpPr>
            <p:nvPr/>
          </p:nvCxnSpPr>
          <p:spPr>
            <a:xfrm rot="16200000">
              <a:off x="856858" y="-360219"/>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32" name="Picture 2">
            <a:extLst>
              <a:ext uri="{FF2B5EF4-FFF2-40B4-BE49-F238E27FC236}">
                <a16:creationId xmlns:a16="http://schemas.microsoft.com/office/drawing/2014/main" xmlns="" id="{458BAECE-53DB-42AE-9D51-382549BE6E6A}"/>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71488" y="527405"/>
            <a:ext cx="1914702" cy="1914702"/>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a:extLst>
              <a:ext uri="{FF2B5EF4-FFF2-40B4-BE49-F238E27FC236}">
                <a16:creationId xmlns:a16="http://schemas.microsoft.com/office/drawing/2014/main" xmlns="" id="{4AD07EC5-CB24-42E6-A7CE-58CC1E504053}"/>
              </a:ext>
            </a:extLst>
          </p:cNvPr>
          <p:cNvSpPr txBox="1"/>
          <p:nvPr/>
        </p:nvSpPr>
        <p:spPr>
          <a:xfrm>
            <a:off x="471488" y="4437643"/>
            <a:ext cx="527133" cy="261610"/>
          </a:xfrm>
          <a:prstGeom prst="rect">
            <a:avLst/>
          </a:prstGeom>
          <a:solidFill>
            <a:srgbClr val="407F46"/>
          </a:solidFill>
        </p:spPr>
        <p:txBody>
          <a:bodyPr wrap="square" rtlCol="0">
            <a:spAutoFit/>
          </a:bodyPr>
          <a:lstStyle/>
          <a:p>
            <a:r>
              <a:rPr lang="nl-BE" sz="1100" dirty="0">
                <a:solidFill>
                  <a:schemeClr val="bg1"/>
                </a:solidFill>
                <a:latin typeface="Gadugi" panose="020B0502040204020203" pitchFamily="34" charset="0"/>
                <a:ea typeface="Gadugi" panose="020B0502040204020203" pitchFamily="34" charset="0"/>
              </a:rPr>
              <a:t>13.2</a:t>
            </a:r>
          </a:p>
        </p:txBody>
      </p:sp>
      <p:sp>
        <p:nvSpPr>
          <p:cNvPr id="35" name="TextBox 34">
            <a:extLst>
              <a:ext uri="{FF2B5EF4-FFF2-40B4-BE49-F238E27FC236}">
                <a16:creationId xmlns:a16="http://schemas.microsoft.com/office/drawing/2014/main" xmlns="" id="{83708427-1CFD-49D6-8C05-3BCAF6DB1B1B}"/>
              </a:ext>
            </a:extLst>
          </p:cNvPr>
          <p:cNvSpPr txBox="1"/>
          <p:nvPr/>
        </p:nvSpPr>
        <p:spPr>
          <a:xfrm>
            <a:off x="1059521" y="4437644"/>
            <a:ext cx="2376622" cy="276999"/>
          </a:xfrm>
          <a:prstGeom prst="rect">
            <a:avLst/>
          </a:prstGeom>
          <a:noFill/>
        </p:spPr>
        <p:txBody>
          <a:bodyPr wrap="square" rtlCol="0">
            <a:spAutoFit/>
          </a:bodyPr>
          <a:lstStyle/>
          <a:p>
            <a:r>
              <a:rPr lang="nl-BE" sz="1200" dirty="0">
                <a:solidFill>
                  <a:srgbClr val="274D2B"/>
                </a:solidFill>
                <a:latin typeface="Gadugi" panose="020B0502040204020203" pitchFamily="34" charset="0"/>
                <a:ea typeface="Gadugi" panose="020B0502040204020203" pitchFamily="34" charset="0"/>
              </a:rPr>
              <a:t>Klimaatbewust opereren</a:t>
            </a:r>
          </a:p>
        </p:txBody>
      </p:sp>
      <p:pic>
        <p:nvPicPr>
          <p:cNvPr id="7" name="Picture 6">
            <a:extLst>
              <a:ext uri="{FF2B5EF4-FFF2-40B4-BE49-F238E27FC236}">
                <a16:creationId xmlns:a16="http://schemas.microsoft.com/office/drawing/2014/main" xmlns="" id="{08CC31FD-4A97-42E9-AA08-6B4BE983B60F}"/>
              </a:ext>
            </a:extLst>
          </p:cNvPr>
          <p:cNvPicPr>
            <a:picLocks noChangeAspect="1"/>
          </p:cNvPicPr>
          <p:nvPr/>
        </p:nvPicPr>
        <p:blipFill>
          <a:blip r:embed="rId5"/>
          <a:stretch>
            <a:fillRect/>
          </a:stretch>
        </p:blipFill>
        <p:spPr>
          <a:xfrm>
            <a:off x="3665395" y="3280284"/>
            <a:ext cx="2732143" cy="1800000"/>
          </a:xfrm>
          <a:prstGeom prst="rect">
            <a:avLst/>
          </a:prstGeom>
        </p:spPr>
      </p:pic>
      <p:sp>
        <p:nvSpPr>
          <p:cNvPr id="8" name="Rectangle 7">
            <a:extLst>
              <a:ext uri="{FF2B5EF4-FFF2-40B4-BE49-F238E27FC236}">
                <a16:creationId xmlns:a16="http://schemas.microsoft.com/office/drawing/2014/main" xmlns="" id="{745FE5E5-1661-4766-9BE8-8DE7759C4DF6}"/>
              </a:ext>
            </a:extLst>
          </p:cNvPr>
          <p:cNvSpPr/>
          <p:nvPr/>
        </p:nvSpPr>
        <p:spPr>
          <a:xfrm>
            <a:off x="3515519" y="384727"/>
            <a:ext cx="3060000" cy="2631490"/>
          </a:xfrm>
          <a:prstGeom prst="rect">
            <a:avLst/>
          </a:prstGeom>
        </p:spPr>
        <p:txBody>
          <a:bodyPr>
            <a:spAutoFit/>
          </a:bodyPr>
          <a:lstStyle/>
          <a:p>
            <a:pPr lvl="0"/>
            <a:r>
              <a:rPr lang="nl-NL" sz="1100" b="1"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Transport beperken</a:t>
            </a:r>
          </a:p>
          <a:p>
            <a:pPr lvl="0"/>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Op de parking van de zetel in Lier werden recent 2 carpoolparkings voorzien en in de garage in Mechelen 1 carpoolstaanplaats</a:t>
            </a:r>
            <a:r>
              <a:rPr lang="nl-NL" sz="1100" dirty="0" smtClean="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 Ook </a:t>
            </a:r>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voor externe vergaderingen in Aalst en Brussel wordt samen-rijden voor vertegenwoordigers georganiseerd vanuit Lier en Mechelen.</a:t>
            </a:r>
          </a:p>
          <a:p>
            <a:pPr lvl="0"/>
            <a:endPar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endParaRPr>
          </a:p>
          <a:p>
            <a:r>
              <a:rPr lang="nl-NL"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rPr>
              <a:t>In de zetels Mechelen en Lier stelt het VNZ ook een bedrijfsfiets ter beschikking die gebruikt kan worden voor verplaatsingen naar bv. het postkantoor, een huisbezoek, … </a:t>
            </a:r>
            <a:endParaRPr lang="nl-BE"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endParaRPr>
          </a:p>
          <a:p>
            <a:pPr lvl="0"/>
            <a:endParaRPr lang="nl-BE" sz="1100" dirty="0">
              <a:solidFill>
                <a:schemeClr val="tx1">
                  <a:lumMod val="65000"/>
                  <a:lumOff val="35000"/>
                </a:schemeClr>
              </a:solidFill>
              <a:latin typeface="Helvetica" panose="020B0604020202020204" pitchFamily="34" charset="0"/>
              <a:ea typeface="Arial Unicode MS" panose="020B0604020202020204" pitchFamily="34" charset="-128"/>
              <a:cs typeface="Helvetica" panose="020B0604020202020204" pitchFamily="34" charset="0"/>
            </a:endParaRPr>
          </a:p>
          <a:p>
            <a:pPr lvl="0"/>
            <a:endParaRPr lang="nl-BE" sz="1100" dirty="0">
              <a:solidFill>
                <a:prstClr val="black"/>
              </a:solidFill>
              <a:latin typeface="Helvetica" panose="020B0604020202020204" pitchFamily="34" charset="0"/>
              <a:ea typeface="Arial Unicode MS" panose="020B0604020202020204" pitchFamily="34" charset="-128"/>
              <a:cs typeface="Helvetica" panose="020B0604020202020204" pitchFamily="34" charset="0"/>
            </a:endParaRPr>
          </a:p>
        </p:txBody>
      </p:sp>
    </p:spTree>
    <p:extLst>
      <p:ext uri="{BB962C8B-B14F-4D97-AF65-F5344CB8AC3E}">
        <p14:creationId xmlns:p14="http://schemas.microsoft.com/office/powerpoint/2010/main" val="2774921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xmlns="" id="{1B464543-D87E-450C-8A3C-8E88D859AB9A}"/>
              </a:ext>
            </a:extLst>
          </p:cNvPr>
          <p:cNvSpPr/>
          <p:nvPr/>
        </p:nvSpPr>
        <p:spPr>
          <a:xfrm>
            <a:off x="282481" y="179972"/>
            <a:ext cx="3153662" cy="4982578"/>
          </a:xfrm>
          <a:prstGeom prst="rect">
            <a:avLst/>
          </a:prstGeom>
          <a:solidFill>
            <a:srgbClr val="14496B">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5" name="Rectangle 24">
            <a:extLst>
              <a:ext uri="{FF2B5EF4-FFF2-40B4-BE49-F238E27FC236}">
                <a16:creationId xmlns:a16="http://schemas.microsoft.com/office/drawing/2014/main" xmlns="" id="{B885A622-3198-4EC0-B21A-BD055F7472D7}"/>
              </a:ext>
            </a:extLst>
          </p:cNvPr>
          <p:cNvSpPr/>
          <p:nvPr/>
        </p:nvSpPr>
        <p:spPr>
          <a:xfrm>
            <a:off x="416067" y="459373"/>
            <a:ext cx="2022331" cy="202626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extBox 2">
            <a:extLst>
              <a:ext uri="{FF2B5EF4-FFF2-40B4-BE49-F238E27FC236}">
                <a16:creationId xmlns:a16="http://schemas.microsoft.com/office/drawing/2014/main" xmlns="" id="{BB3DB094-6225-45F2-8CD0-B52D8D9D3D85}"/>
              </a:ext>
            </a:extLst>
          </p:cNvPr>
          <p:cNvSpPr txBox="1"/>
          <p:nvPr/>
        </p:nvSpPr>
        <p:spPr>
          <a:xfrm>
            <a:off x="526422" y="2714326"/>
            <a:ext cx="2671762" cy="1384995"/>
          </a:xfrm>
          <a:prstGeom prst="rect">
            <a:avLst/>
          </a:prstGeom>
          <a:noFill/>
        </p:spPr>
        <p:txBody>
          <a:bodyPr wrap="square" rtlCol="0">
            <a:spAutoFit/>
          </a:bodyPr>
          <a:lstStyle/>
          <a:p>
            <a:r>
              <a:rPr lang="nl-BE" sz="1400" dirty="0">
                <a:solidFill>
                  <a:srgbClr val="183668"/>
                </a:solidFill>
                <a:latin typeface="Helvetica" panose="020B0604020202020204" pitchFamily="34" charset="0"/>
                <a:cs typeface="Helvetica" panose="020B0604020202020204" pitchFamily="34" charset="0"/>
              </a:rPr>
              <a:t>VERSTERK DE IMPLEMENTATIEMIDDELEN EN REVITALISEER HET WERELDWIJD PARTNERSCHAP VOOR DUURZAME ONTWIKKELING</a:t>
            </a:r>
          </a:p>
        </p:txBody>
      </p:sp>
      <p:sp>
        <p:nvSpPr>
          <p:cNvPr id="4" name="TextBox 3">
            <a:extLst>
              <a:ext uri="{FF2B5EF4-FFF2-40B4-BE49-F238E27FC236}">
                <a16:creationId xmlns:a16="http://schemas.microsoft.com/office/drawing/2014/main" xmlns="" id="{6AF9E93C-A568-4794-99F4-B464F5427B13}"/>
              </a:ext>
            </a:extLst>
          </p:cNvPr>
          <p:cNvSpPr txBox="1"/>
          <p:nvPr/>
        </p:nvSpPr>
        <p:spPr>
          <a:xfrm>
            <a:off x="315921" y="2612796"/>
            <a:ext cx="276225" cy="707886"/>
          </a:xfrm>
          <a:prstGeom prst="rect">
            <a:avLst/>
          </a:prstGeom>
          <a:noFill/>
        </p:spPr>
        <p:txBody>
          <a:bodyPr wrap="square" rtlCol="0">
            <a:spAutoFit/>
          </a:bodyPr>
          <a:lstStyle/>
          <a:p>
            <a:r>
              <a:rPr lang="nl-BE" sz="4000" dirty="0">
                <a:solidFill>
                  <a:srgbClr val="183668"/>
                </a:solidFill>
                <a:latin typeface="Helvetica" panose="020B0604020202020204" pitchFamily="34" charset="0"/>
                <a:cs typeface="Helvetica" panose="020B0604020202020204" pitchFamily="34" charset="0"/>
              </a:rPr>
              <a:t>“</a:t>
            </a:r>
          </a:p>
        </p:txBody>
      </p:sp>
      <p:sp>
        <p:nvSpPr>
          <p:cNvPr id="6" name="TextBox 5">
            <a:extLst>
              <a:ext uri="{FF2B5EF4-FFF2-40B4-BE49-F238E27FC236}">
                <a16:creationId xmlns:a16="http://schemas.microsoft.com/office/drawing/2014/main" xmlns="" id="{604ADC54-74EA-47D0-804A-09E38B10FE8F}"/>
              </a:ext>
            </a:extLst>
          </p:cNvPr>
          <p:cNvSpPr txBox="1"/>
          <p:nvPr/>
        </p:nvSpPr>
        <p:spPr>
          <a:xfrm rot="10800000">
            <a:off x="3071812" y="3484011"/>
            <a:ext cx="276225" cy="707886"/>
          </a:xfrm>
          <a:prstGeom prst="rect">
            <a:avLst/>
          </a:prstGeom>
          <a:noFill/>
        </p:spPr>
        <p:txBody>
          <a:bodyPr wrap="square" rtlCol="0">
            <a:spAutoFit/>
          </a:bodyPr>
          <a:lstStyle/>
          <a:p>
            <a:r>
              <a:rPr lang="nl-BE" sz="4000" dirty="0">
                <a:solidFill>
                  <a:srgbClr val="183668"/>
                </a:solidFill>
                <a:latin typeface="Helvetica" panose="020B0604020202020204" pitchFamily="34" charset="0"/>
                <a:cs typeface="Helvetica" panose="020B0604020202020204" pitchFamily="34" charset="0"/>
              </a:rPr>
              <a:t>“</a:t>
            </a:r>
          </a:p>
        </p:txBody>
      </p:sp>
      <p:sp>
        <p:nvSpPr>
          <p:cNvPr id="5" name="TextBox 4">
            <a:extLst>
              <a:ext uri="{FF2B5EF4-FFF2-40B4-BE49-F238E27FC236}">
                <a16:creationId xmlns:a16="http://schemas.microsoft.com/office/drawing/2014/main" xmlns="" id="{407EA8E6-DC00-4624-BC70-2290C7FE7A59}"/>
              </a:ext>
            </a:extLst>
          </p:cNvPr>
          <p:cNvSpPr txBox="1"/>
          <p:nvPr/>
        </p:nvSpPr>
        <p:spPr>
          <a:xfrm>
            <a:off x="609600" y="4337848"/>
            <a:ext cx="532511" cy="261610"/>
          </a:xfrm>
          <a:prstGeom prst="rect">
            <a:avLst/>
          </a:prstGeom>
          <a:solidFill>
            <a:srgbClr val="183668"/>
          </a:solidFill>
        </p:spPr>
        <p:txBody>
          <a:bodyPr wrap="square" rtlCol="0">
            <a:spAutoFit/>
          </a:bodyPr>
          <a:lstStyle/>
          <a:p>
            <a:r>
              <a:rPr lang="nl-BE" sz="1100" dirty="0">
                <a:solidFill>
                  <a:schemeClr val="bg1"/>
                </a:solidFill>
                <a:latin typeface="Helvetica" panose="020B0604020202020204" pitchFamily="34" charset="0"/>
                <a:ea typeface="Gadugi" panose="020B0502040204020203" pitchFamily="34" charset="0"/>
                <a:cs typeface="Helvetica" panose="020B0604020202020204" pitchFamily="34" charset="0"/>
              </a:rPr>
              <a:t>17.16</a:t>
            </a:r>
          </a:p>
        </p:txBody>
      </p:sp>
      <p:sp>
        <p:nvSpPr>
          <p:cNvPr id="7" name="TextBox 6">
            <a:extLst>
              <a:ext uri="{FF2B5EF4-FFF2-40B4-BE49-F238E27FC236}">
                <a16:creationId xmlns:a16="http://schemas.microsoft.com/office/drawing/2014/main" xmlns="" id="{62C425C4-8211-49F9-8CCE-2E6ABD926BD8}"/>
              </a:ext>
            </a:extLst>
          </p:cNvPr>
          <p:cNvSpPr txBox="1"/>
          <p:nvPr/>
        </p:nvSpPr>
        <p:spPr>
          <a:xfrm>
            <a:off x="1142346" y="4282925"/>
            <a:ext cx="2106501" cy="600164"/>
          </a:xfrm>
          <a:prstGeom prst="rect">
            <a:avLst/>
          </a:prstGeom>
          <a:noFill/>
        </p:spPr>
        <p:txBody>
          <a:bodyPr wrap="square" rtlCol="0">
            <a:spAutoFit/>
          </a:bodyPr>
          <a:lstStyle/>
          <a:p>
            <a:r>
              <a:rPr lang="nl-BE" sz="1100" dirty="0">
                <a:solidFill>
                  <a:srgbClr val="183668"/>
                </a:solidFill>
                <a:latin typeface="Helvetica" panose="020B0604020202020204" pitchFamily="34" charset="0"/>
                <a:ea typeface="Gadugi" panose="020B0502040204020203" pitchFamily="34" charset="0"/>
                <a:cs typeface="Helvetica" panose="020B0604020202020204" pitchFamily="34" charset="0"/>
              </a:rPr>
              <a:t>Kennis, expertise, technologie en financiële hulpmiddelen delen</a:t>
            </a:r>
          </a:p>
        </p:txBody>
      </p:sp>
      <p:cxnSp>
        <p:nvCxnSpPr>
          <p:cNvPr id="9" name="Straight Connector 8">
            <a:extLst>
              <a:ext uri="{FF2B5EF4-FFF2-40B4-BE49-F238E27FC236}">
                <a16:creationId xmlns:a16="http://schemas.microsoft.com/office/drawing/2014/main" xmlns="" id="{A51AD5F5-79D5-4FBD-A442-61BB641E8A2E}"/>
              </a:ext>
            </a:extLst>
          </p:cNvPr>
          <p:cNvCxnSpPr>
            <a:cxnSpLocks/>
          </p:cNvCxnSpPr>
          <p:nvPr/>
        </p:nvCxnSpPr>
        <p:spPr>
          <a:xfrm flipV="1">
            <a:off x="471488" y="5022850"/>
            <a:ext cx="2738437" cy="9323"/>
          </a:xfrm>
          <a:prstGeom prst="line">
            <a:avLst/>
          </a:prstGeom>
          <a:ln w="19050">
            <a:solidFill>
              <a:schemeClr val="bg1"/>
            </a:solidFill>
          </a:ln>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xmlns="" id="{90A5E7CD-94C3-47A5-A557-7BBE28DD2420}"/>
              </a:ext>
            </a:extLst>
          </p:cNvPr>
          <p:cNvSpPr txBox="1"/>
          <p:nvPr/>
        </p:nvSpPr>
        <p:spPr>
          <a:xfrm>
            <a:off x="282481" y="5298136"/>
            <a:ext cx="2388113" cy="369332"/>
          </a:xfrm>
          <a:prstGeom prst="rect">
            <a:avLst/>
          </a:prstGeom>
          <a:noFill/>
        </p:spPr>
        <p:txBody>
          <a:bodyPr wrap="square" rtlCol="0">
            <a:spAutoFit/>
          </a:bodyPr>
          <a:lstStyle/>
          <a:p>
            <a:r>
              <a:rPr lang="nl-BE" dirty="0">
                <a:solidFill>
                  <a:srgbClr val="142E58"/>
                </a:solidFill>
                <a:latin typeface="Helvetica" panose="020B0604020202020204" pitchFamily="34" charset="0"/>
                <a:cs typeface="Helvetica" panose="020B0604020202020204" pitchFamily="34" charset="0"/>
              </a:rPr>
              <a:t>ONZE INITIATIEVEN</a:t>
            </a:r>
          </a:p>
        </p:txBody>
      </p:sp>
      <p:sp>
        <p:nvSpPr>
          <p:cNvPr id="11" name="TextBox 10">
            <a:extLst>
              <a:ext uri="{FF2B5EF4-FFF2-40B4-BE49-F238E27FC236}">
                <a16:creationId xmlns:a16="http://schemas.microsoft.com/office/drawing/2014/main" xmlns="" id="{561CF210-43E2-4CE9-AF0D-3A5301561A4E}"/>
              </a:ext>
            </a:extLst>
          </p:cNvPr>
          <p:cNvSpPr txBox="1"/>
          <p:nvPr/>
        </p:nvSpPr>
        <p:spPr>
          <a:xfrm>
            <a:off x="3653907" y="357396"/>
            <a:ext cx="3060000" cy="2462213"/>
          </a:xfrm>
          <a:prstGeom prst="rect">
            <a:avLst/>
          </a:prstGeom>
          <a:noFill/>
        </p:spPr>
        <p:txBody>
          <a:bodyPr wrap="square" rtlCol="0">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G-sport Vlaanderen</a:t>
            </a:r>
          </a:p>
          <a:p>
            <a:r>
              <a:rPr lang="nl-BE" sz="1100" dirty="0">
                <a:solidFill>
                  <a:schemeClr val="tx1">
                    <a:lumMod val="65000"/>
                    <a:lumOff val="35000"/>
                  </a:schemeClr>
                </a:solidFill>
                <a:latin typeface="Helvetica" panose="020B0604020202020204" pitchFamily="34" charset="0"/>
                <a:cs typeface="Helvetica" panose="020B0604020202020204" pitchFamily="34" charset="0"/>
              </a:rPr>
              <a:t>Het VNZ steunt het initiatief G-Sport Vlaanderen dat personen met een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beperking </a:t>
            </a:r>
            <a:r>
              <a:rPr lang="nl-BE" sz="1100" dirty="0">
                <a:solidFill>
                  <a:schemeClr val="tx1">
                    <a:lumMod val="65000"/>
                    <a:lumOff val="35000"/>
                  </a:schemeClr>
                </a:solidFill>
                <a:latin typeface="Helvetica" panose="020B0604020202020204" pitchFamily="34" charset="0"/>
                <a:cs typeface="Helvetica" panose="020B0604020202020204" pitchFamily="34" charset="0"/>
              </a:rPr>
              <a:t>mee laat genieten van sport en beweging. </a:t>
            </a:r>
            <a:r>
              <a:rPr lang="nl-NL" sz="1100" dirty="0">
                <a:solidFill>
                  <a:schemeClr val="tx1">
                    <a:lumMod val="65000"/>
                    <a:lumOff val="35000"/>
                  </a:schemeClr>
                </a:solidFill>
                <a:latin typeface="Helvetica" panose="020B0604020202020204" pitchFamily="34" charset="0"/>
                <a:cs typeface="Helvetica" panose="020B0604020202020204" pitchFamily="34" charset="0"/>
              </a:rPr>
              <a:t>Als ziekenfonds zijn we zeer betrokken en voortaan ook effectief een trotse supporter voor G-sport. Dankzij dit engagement maakt het VNZ samen met G-sport Vlaanderen mee de dromen van duizenden G-sporters in Vlaanderen waar. Voor elke nieuwe aansluiting </a:t>
            </a:r>
            <a:r>
              <a:rPr lang="nl-NL" sz="1100" dirty="0" smtClean="0">
                <a:solidFill>
                  <a:schemeClr val="tx1">
                    <a:lumMod val="65000"/>
                    <a:lumOff val="35000"/>
                  </a:schemeClr>
                </a:solidFill>
                <a:latin typeface="Helvetica" panose="020B0604020202020204" pitchFamily="34" charset="0"/>
                <a:cs typeface="Helvetica" panose="020B0604020202020204" pitchFamily="34" charset="0"/>
              </a:rPr>
              <a:t>sedert 2018 gaat </a:t>
            </a:r>
            <a:r>
              <a:rPr lang="nl-NL" sz="1100" dirty="0">
                <a:solidFill>
                  <a:schemeClr val="tx1">
                    <a:lumMod val="65000"/>
                    <a:lumOff val="35000"/>
                  </a:schemeClr>
                </a:solidFill>
                <a:latin typeface="Helvetica" panose="020B0604020202020204" pitchFamily="34" charset="0"/>
                <a:cs typeface="Helvetica" panose="020B0604020202020204" pitchFamily="34" charset="0"/>
              </a:rPr>
              <a:t>er één euro naar de G-sport. Op jaarbasis komt dit neer op een bedrag van ca. 6.050 euro.</a:t>
            </a:r>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a:p>
            <a:endParaRPr lang="nl-BE" sz="1100" dirty="0">
              <a:solidFill>
                <a:schemeClr val="tx1">
                  <a:lumMod val="75000"/>
                  <a:lumOff val="25000"/>
                </a:schemeClr>
              </a:solidFill>
              <a:latin typeface="Helvetica" panose="020B0604020202020204" pitchFamily="34" charset="0"/>
              <a:cs typeface="Helvetica" panose="020B0604020202020204" pitchFamily="34" charset="0"/>
            </a:endParaRPr>
          </a:p>
        </p:txBody>
      </p:sp>
      <p:sp>
        <p:nvSpPr>
          <p:cNvPr id="15" name="TextBox 14">
            <a:extLst>
              <a:ext uri="{FF2B5EF4-FFF2-40B4-BE49-F238E27FC236}">
                <a16:creationId xmlns:a16="http://schemas.microsoft.com/office/drawing/2014/main" xmlns="" id="{2123B0F1-ED29-460A-B401-EF1304AE612F}"/>
              </a:ext>
            </a:extLst>
          </p:cNvPr>
          <p:cNvSpPr txBox="1"/>
          <p:nvPr/>
        </p:nvSpPr>
        <p:spPr>
          <a:xfrm>
            <a:off x="3681205" y="5285523"/>
            <a:ext cx="2571750" cy="369332"/>
          </a:xfrm>
          <a:prstGeom prst="rect">
            <a:avLst/>
          </a:prstGeom>
          <a:noFill/>
        </p:spPr>
        <p:txBody>
          <a:bodyPr wrap="square" rtlCol="0">
            <a:spAutoFit/>
          </a:bodyPr>
          <a:lstStyle/>
          <a:p>
            <a:r>
              <a:rPr lang="nl-BE" dirty="0">
                <a:solidFill>
                  <a:srgbClr val="142E58"/>
                </a:solidFill>
                <a:latin typeface="Helvetica" panose="020B0604020202020204" pitchFamily="34" charset="0"/>
                <a:cs typeface="Helvetica" panose="020B0604020202020204" pitchFamily="34" charset="0"/>
              </a:rPr>
              <a:t>ONZE AMBITIES</a:t>
            </a:r>
          </a:p>
        </p:txBody>
      </p:sp>
      <p:sp>
        <p:nvSpPr>
          <p:cNvPr id="19" name="TextBox 18">
            <a:extLst>
              <a:ext uri="{FF2B5EF4-FFF2-40B4-BE49-F238E27FC236}">
                <a16:creationId xmlns:a16="http://schemas.microsoft.com/office/drawing/2014/main" xmlns="" id="{1DC81482-C866-44F7-8F2C-8637D199765F}"/>
              </a:ext>
            </a:extLst>
          </p:cNvPr>
          <p:cNvSpPr txBox="1"/>
          <p:nvPr/>
        </p:nvSpPr>
        <p:spPr>
          <a:xfrm>
            <a:off x="3681205" y="5756722"/>
            <a:ext cx="3060000" cy="1107996"/>
          </a:xfrm>
          <a:prstGeom prst="rect">
            <a:avLst/>
          </a:prstGeom>
          <a:noFill/>
        </p:spPr>
        <p:txBody>
          <a:bodyPr wrap="square" rtlCol="0">
            <a:spAutoFit/>
          </a:bodyPr>
          <a:lstStyle/>
          <a:p>
            <a:r>
              <a:rPr lang="nl-BE" sz="1100" dirty="0">
                <a:solidFill>
                  <a:schemeClr val="tx1">
                    <a:lumMod val="65000"/>
                    <a:lumOff val="35000"/>
                  </a:schemeClr>
                </a:solidFill>
                <a:latin typeface="Helvetica" pitchFamily="2" charset="0"/>
              </a:rPr>
              <a:t>Het VNZ wenst lokaal en regionaal verantwoordelijkheid op te nemen voor de economische en sociale belangen en engageert zich door actief lidmaatschap van federaties en netwerken en een bijdrage hiertoe te leveren.</a:t>
            </a:r>
          </a:p>
        </p:txBody>
      </p:sp>
      <p:pic>
        <p:nvPicPr>
          <p:cNvPr id="20" name="Picture 19">
            <a:extLst>
              <a:ext uri="{FF2B5EF4-FFF2-40B4-BE49-F238E27FC236}">
                <a16:creationId xmlns:a16="http://schemas.microsoft.com/office/drawing/2014/main" xmlns="" id="{AE2539B4-C3E5-46DB-9316-7964DFF96E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0439" y="9106943"/>
            <a:ext cx="580750" cy="580750"/>
          </a:xfrm>
          <a:prstGeom prst="rect">
            <a:avLst/>
          </a:prstGeom>
        </p:spPr>
      </p:pic>
      <p:grpSp>
        <p:nvGrpSpPr>
          <p:cNvPr id="17" name="Group 16">
            <a:extLst>
              <a:ext uri="{FF2B5EF4-FFF2-40B4-BE49-F238E27FC236}">
                <a16:creationId xmlns:a16="http://schemas.microsoft.com/office/drawing/2014/main" xmlns="" id="{4FEAF455-9B61-4DEF-909F-3A0B9D9F6B37}"/>
              </a:ext>
            </a:extLst>
          </p:cNvPr>
          <p:cNvGrpSpPr/>
          <p:nvPr/>
        </p:nvGrpSpPr>
        <p:grpSpPr>
          <a:xfrm rot="10800000">
            <a:off x="5548331" y="8568889"/>
            <a:ext cx="1246909" cy="1246909"/>
            <a:chOff x="233403" y="263236"/>
            <a:chExt cx="1246909" cy="1246909"/>
          </a:xfrm>
        </p:grpSpPr>
        <p:cxnSp>
          <p:nvCxnSpPr>
            <p:cNvPr id="18" name="Straight Connector 17">
              <a:extLst>
                <a:ext uri="{FF2B5EF4-FFF2-40B4-BE49-F238E27FC236}">
                  <a16:creationId xmlns:a16="http://schemas.microsoft.com/office/drawing/2014/main" xmlns="" id="{5CDF26ED-2276-4595-9326-5ABA34767C17}"/>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xmlns="" id="{D824813C-E09B-4ECB-9CA1-56739253C76E}"/>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xmlns="" id="{C3A330F9-10DD-4F1C-B880-C228B2B71E50}"/>
              </a:ext>
            </a:extLst>
          </p:cNvPr>
          <p:cNvGrpSpPr/>
          <p:nvPr/>
        </p:nvGrpSpPr>
        <p:grpSpPr>
          <a:xfrm>
            <a:off x="82733" y="90041"/>
            <a:ext cx="1246909" cy="1246909"/>
            <a:chOff x="233403" y="263236"/>
            <a:chExt cx="1246909" cy="1246909"/>
          </a:xfrm>
        </p:grpSpPr>
        <p:cxnSp>
          <p:nvCxnSpPr>
            <p:cNvPr id="23" name="Straight Connector 22">
              <a:extLst>
                <a:ext uri="{FF2B5EF4-FFF2-40B4-BE49-F238E27FC236}">
                  <a16:creationId xmlns:a16="http://schemas.microsoft.com/office/drawing/2014/main" xmlns="" id="{75CAE8AE-B666-49A9-858D-3B981BADF5B0}"/>
                </a:ext>
              </a:extLst>
            </p:cNvPr>
            <p:cNvCxnSpPr/>
            <p:nvPr/>
          </p:nvCxnSpPr>
          <p:spPr>
            <a:xfrm>
              <a:off x="235526" y="263236"/>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xmlns="" id="{99B9FD2E-247A-456F-86F3-237D4DBADEF3}"/>
                </a:ext>
              </a:extLst>
            </p:cNvPr>
            <p:cNvCxnSpPr>
              <a:cxnSpLocks/>
            </p:cNvCxnSpPr>
            <p:nvPr/>
          </p:nvCxnSpPr>
          <p:spPr>
            <a:xfrm rot="16200000">
              <a:off x="856858" y="-360219"/>
              <a:ext cx="0" cy="12469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xmlns="" id="{C0FF39DD-EA38-4D3A-B052-51BB406B5478}"/>
              </a:ext>
            </a:extLst>
          </p:cNvPr>
          <p:cNvGrpSpPr/>
          <p:nvPr/>
        </p:nvGrpSpPr>
        <p:grpSpPr>
          <a:xfrm rot="10800000">
            <a:off x="5496011" y="4112124"/>
            <a:ext cx="926436" cy="974668"/>
            <a:chOff x="233403" y="263236"/>
            <a:chExt cx="1246909" cy="1246909"/>
          </a:xfrm>
        </p:grpSpPr>
        <p:cxnSp>
          <p:nvCxnSpPr>
            <p:cNvPr id="28" name="Straight Connector 27">
              <a:extLst>
                <a:ext uri="{FF2B5EF4-FFF2-40B4-BE49-F238E27FC236}">
                  <a16:creationId xmlns:a16="http://schemas.microsoft.com/office/drawing/2014/main" xmlns="" id="{A9C4B592-DA3D-4972-AB0F-EC31E9BE929A}"/>
                </a:ext>
              </a:extLst>
            </p:cNvPr>
            <p:cNvCxnSpPr/>
            <p:nvPr/>
          </p:nvCxnSpPr>
          <p:spPr>
            <a:xfrm>
              <a:off x="235526" y="263236"/>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xmlns="" id="{D517EEDC-B94D-4D25-9F8C-6C1589F4D219}"/>
                </a:ext>
              </a:extLst>
            </p:cNvPr>
            <p:cNvCxnSpPr>
              <a:cxnSpLocks/>
            </p:cNvCxnSpPr>
            <p:nvPr/>
          </p:nvCxnSpPr>
          <p:spPr>
            <a:xfrm rot="16200000">
              <a:off x="856858" y="-360219"/>
              <a:ext cx="0" cy="124690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3" name="Picture 12">
            <a:extLst>
              <a:ext uri="{FF2B5EF4-FFF2-40B4-BE49-F238E27FC236}">
                <a16:creationId xmlns:a16="http://schemas.microsoft.com/office/drawing/2014/main" xmlns="" id="{C1ACFCA9-75D5-464A-9D42-B7E67F5046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488" y="499654"/>
            <a:ext cx="1915200" cy="1915200"/>
          </a:xfrm>
          <a:prstGeom prst="rect">
            <a:avLst/>
          </a:prstGeom>
        </p:spPr>
      </p:pic>
      <p:pic>
        <p:nvPicPr>
          <p:cNvPr id="30" name="Picture 29">
            <a:extLst>
              <a:ext uri="{FF2B5EF4-FFF2-40B4-BE49-F238E27FC236}">
                <a16:creationId xmlns:a16="http://schemas.microsoft.com/office/drawing/2014/main" xmlns="" id="{CF64E141-5436-466D-AEFA-88C90B37FD7D}"/>
              </a:ext>
            </a:extLst>
          </p:cNvPr>
          <p:cNvPicPr>
            <a:picLocks noChangeAspect="1"/>
          </p:cNvPicPr>
          <p:nvPr/>
        </p:nvPicPr>
        <p:blipFill rotWithShape="1">
          <a:blip r:embed="rId4">
            <a:extLst>
              <a:ext uri="{28A0092B-C50C-407E-A947-70E740481C1C}">
                <a14:useLocalDpi xmlns:a14="http://schemas.microsoft.com/office/drawing/2010/main" val="0"/>
              </a:ext>
            </a:extLst>
          </a:blip>
          <a:srcRect l="3741"/>
          <a:stretch/>
        </p:blipFill>
        <p:spPr>
          <a:xfrm>
            <a:off x="3763262" y="3226529"/>
            <a:ext cx="2595972" cy="1797915"/>
          </a:xfrm>
          <a:prstGeom prst="rect">
            <a:avLst/>
          </a:prstGeom>
        </p:spPr>
      </p:pic>
      <p:sp>
        <p:nvSpPr>
          <p:cNvPr id="32" name="TextBox 31">
            <a:extLst>
              <a:ext uri="{FF2B5EF4-FFF2-40B4-BE49-F238E27FC236}">
                <a16:creationId xmlns:a16="http://schemas.microsoft.com/office/drawing/2014/main" xmlns="" id="{6355CD52-67E0-4802-AB20-9A4AC621053F}"/>
              </a:ext>
            </a:extLst>
          </p:cNvPr>
          <p:cNvSpPr txBox="1"/>
          <p:nvPr/>
        </p:nvSpPr>
        <p:spPr>
          <a:xfrm>
            <a:off x="274642" y="5756722"/>
            <a:ext cx="3060000" cy="1107996"/>
          </a:xfrm>
          <a:prstGeom prst="rect">
            <a:avLst/>
          </a:prstGeom>
          <a:noFill/>
        </p:spPr>
        <p:txBody>
          <a:bodyPr wrap="square" rtlCol="0">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Partnership tussen diensten en kantoren</a:t>
            </a:r>
          </a:p>
          <a:p>
            <a:r>
              <a:rPr lang="nl-BE" sz="1100" dirty="0">
                <a:solidFill>
                  <a:schemeClr val="tx1">
                    <a:lumMod val="65000"/>
                    <a:lumOff val="35000"/>
                  </a:schemeClr>
                </a:solidFill>
                <a:latin typeface="Helvetica" panose="020B0604020202020204" pitchFamily="34" charset="0"/>
                <a:cs typeface="Helvetica" panose="020B0604020202020204" pitchFamily="34" charset="0"/>
              </a:rPr>
              <a:t>Hoewel het VNZ gesitueerd is over heel Vlaanderen, is er een gemeenschappelijke bedrijfscultuur. De cultuur bij het VNZ is gebaseerd op wederzijds respect en de overtuiging dat samenwerken loont.</a:t>
            </a:r>
          </a:p>
        </p:txBody>
      </p:sp>
      <p:sp>
        <p:nvSpPr>
          <p:cNvPr id="33" name="TextBox 32">
            <a:extLst>
              <a:ext uri="{FF2B5EF4-FFF2-40B4-BE49-F238E27FC236}">
                <a16:creationId xmlns:a16="http://schemas.microsoft.com/office/drawing/2014/main" xmlns="" id="{3B8141EC-B824-437E-B9F3-2AD5AFFB3AF3}"/>
              </a:ext>
            </a:extLst>
          </p:cNvPr>
          <p:cNvSpPr txBox="1"/>
          <p:nvPr/>
        </p:nvSpPr>
        <p:spPr>
          <a:xfrm>
            <a:off x="310706" y="6864718"/>
            <a:ext cx="3060000" cy="2800767"/>
          </a:xfrm>
          <a:prstGeom prst="rect">
            <a:avLst/>
          </a:prstGeom>
          <a:noFill/>
        </p:spPr>
        <p:txBody>
          <a:bodyPr wrap="square" rtlCol="0">
            <a:spAutoFit/>
          </a:bodyPr>
          <a:lstStyle/>
          <a:p>
            <a:r>
              <a:rPr lang="nl-BE" sz="1100" b="1" dirty="0">
                <a:solidFill>
                  <a:schemeClr val="tx1">
                    <a:lumMod val="65000"/>
                    <a:lumOff val="35000"/>
                  </a:schemeClr>
                </a:solidFill>
                <a:latin typeface="Helvetica" panose="020B0604020202020204" pitchFamily="34" charset="0"/>
                <a:cs typeface="Helvetica" panose="020B0604020202020204" pitchFamily="34" charset="0"/>
              </a:rPr>
              <a:t>Partnership met andere aanbieders</a:t>
            </a:r>
          </a:p>
          <a:p>
            <a:r>
              <a:rPr lang="nl-BE" sz="1100" dirty="0">
                <a:solidFill>
                  <a:schemeClr val="tx1">
                    <a:lumMod val="65000"/>
                    <a:lumOff val="35000"/>
                  </a:schemeClr>
                </a:solidFill>
                <a:latin typeface="Helvetica" panose="020B0604020202020204" pitchFamily="34" charset="0"/>
                <a:cs typeface="Helvetica" panose="020B0604020202020204" pitchFamily="34" charset="0"/>
              </a:rPr>
              <a:t>Het VNZ werkt nauw samen met andere ziekenfondsen. Om </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de reisbijstand te </a:t>
            </a:r>
            <a:r>
              <a:rPr lang="nl-BE" sz="1100" dirty="0">
                <a:solidFill>
                  <a:schemeClr val="tx1">
                    <a:lumMod val="65000"/>
                    <a:lumOff val="35000"/>
                  </a:schemeClr>
                </a:solidFill>
                <a:latin typeface="Helvetica" panose="020B0604020202020204" pitchFamily="34" charset="0"/>
                <a:cs typeface="Helvetica" panose="020B0604020202020204" pitchFamily="34" charset="0"/>
              </a:rPr>
              <a:t>kunnen aanbieden, werkt VNZ samen met de gehele ziekenfondssector. Daarnaast staat VNZ steeds open voor overleg met andere ziekenfondsen</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a:t>
            </a:r>
            <a:r>
              <a:rPr lang="nl-NL" sz="1100" dirty="0">
                <a:solidFill>
                  <a:schemeClr val="tx1">
                    <a:lumMod val="65000"/>
                    <a:lumOff val="35000"/>
                  </a:schemeClr>
                </a:solidFill>
                <a:latin typeface="Helvetica" panose="020B0604020202020204" pitchFamily="34" charset="0"/>
                <a:cs typeface="Helvetica" panose="020B0604020202020204" pitchFamily="34" charset="0"/>
              </a:rPr>
              <a:t> Zo wordt het online loket aangeboden in samenwerking met de andere neutrale ziekenfondsen en wordt op vlak van IT en opleiding samengewerkt met de Onafhankelijke ziekenfondsen.</a:t>
            </a:r>
            <a:r>
              <a:rPr lang="nl-BE" sz="1100" dirty="0" smtClean="0">
                <a:solidFill>
                  <a:schemeClr val="tx1">
                    <a:lumMod val="65000"/>
                    <a:lumOff val="35000"/>
                  </a:schemeClr>
                </a:solidFill>
                <a:latin typeface="Helvetica" panose="020B0604020202020204" pitchFamily="34" charset="0"/>
                <a:cs typeface="Helvetica" panose="020B0604020202020204" pitchFamily="34" charset="0"/>
              </a:rPr>
              <a:t> </a:t>
            </a:r>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a:p>
            <a:endParaRPr lang="nl-BE" sz="1100" dirty="0">
              <a:solidFill>
                <a:schemeClr val="tx1">
                  <a:lumMod val="65000"/>
                  <a:lumOff val="35000"/>
                </a:schemeClr>
              </a:solidFill>
              <a:latin typeface="Helvetica" panose="020B0604020202020204" pitchFamily="34" charset="0"/>
              <a:cs typeface="Helvetica" panose="020B0604020202020204" pitchFamily="34" charset="0"/>
            </a:endParaRPr>
          </a:p>
          <a:p>
            <a:r>
              <a:rPr lang="nl-BE" sz="1100" dirty="0">
                <a:solidFill>
                  <a:schemeClr val="tx1">
                    <a:lumMod val="65000"/>
                    <a:lumOff val="35000"/>
                  </a:schemeClr>
                </a:solidFill>
                <a:latin typeface="Helvetica" panose="020B0604020202020204" pitchFamily="34" charset="0"/>
                <a:cs typeface="Helvetica" panose="020B0604020202020204" pitchFamily="34" charset="0"/>
              </a:rPr>
              <a:t>De samenwerking met andere diensten zoals </a:t>
            </a:r>
            <a:r>
              <a:rPr lang="nl-BE" sz="1100" dirty="0" err="1">
                <a:solidFill>
                  <a:schemeClr val="tx1">
                    <a:lumMod val="65000"/>
                    <a:lumOff val="35000"/>
                  </a:schemeClr>
                </a:solidFill>
                <a:latin typeface="Helvetica" panose="020B0604020202020204" pitchFamily="34" charset="0"/>
                <a:cs typeface="Helvetica" panose="020B0604020202020204" pitchFamily="34" charset="0"/>
              </a:rPr>
              <a:t>ComfoPlus</a:t>
            </a:r>
            <a:r>
              <a:rPr lang="nl-BE" sz="1100" dirty="0">
                <a:solidFill>
                  <a:schemeClr val="tx1">
                    <a:lumMod val="65000"/>
                    <a:lumOff val="35000"/>
                  </a:schemeClr>
                </a:solidFill>
                <a:latin typeface="Helvetica" panose="020B0604020202020204" pitchFamily="34" charset="0"/>
                <a:cs typeface="Helvetica" panose="020B0604020202020204" pitchFamily="34" charset="0"/>
              </a:rPr>
              <a:t>, </a:t>
            </a:r>
            <a:r>
              <a:rPr lang="nl-BE" sz="1100" dirty="0" err="1">
                <a:solidFill>
                  <a:schemeClr val="tx1">
                    <a:lumMod val="65000"/>
                    <a:lumOff val="35000"/>
                  </a:schemeClr>
                </a:solidFill>
                <a:latin typeface="Helvetica" panose="020B0604020202020204" pitchFamily="34" charset="0"/>
                <a:cs typeface="Helvetica" panose="020B0604020202020204" pitchFamily="34" charset="0"/>
              </a:rPr>
              <a:t>HospiPlus</a:t>
            </a:r>
            <a:r>
              <a:rPr lang="nl-BE" sz="1100" dirty="0">
                <a:solidFill>
                  <a:schemeClr val="tx1">
                    <a:lumMod val="65000"/>
                    <a:lumOff val="35000"/>
                  </a:schemeClr>
                </a:solidFill>
                <a:latin typeface="Helvetica" panose="020B0604020202020204" pitchFamily="34" charset="0"/>
                <a:cs typeface="Helvetica" panose="020B0604020202020204" pitchFamily="34" charset="0"/>
              </a:rPr>
              <a:t>, </a:t>
            </a:r>
            <a:r>
              <a:rPr lang="nl-BE" sz="1100" dirty="0" err="1">
                <a:solidFill>
                  <a:schemeClr val="tx1">
                    <a:lumMod val="65000"/>
                    <a:lumOff val="35000"/>
                  </a:schemeClr>
                </a:solidFill>
                <a:latin typeface="Helvetica" panose="020B0604020202020204" pitchFamily="34" charset="0"/>
                <a:cs typeface="Helvetica" panose="020B0604020202020204" pitchFamily="34" charset="0"/>
              </a:rPr>
              <a:t>Krunsj</a:t>
            </a:r>
            <a:r>
              <a:rPr lang="nl-BE" sz="1100" dirty="0">
                <a:solidFill>
                  <a:schemeClr val="tx1">
                    <a:lumMod val="65000"/>
                    <a:lumOff val="35000"/>
                  </a:schemeClr>
                </a:solidFill>
                <a:latin typeface="Helvetica" panose="020B0604020202020204" pitchFamily="34" charset="0"/>
                <a:cs typeface="Helvetica" panose="020B0604020202020204" pitchFamily="34" charset="0"/>
              </a:rPr>
              <a:t>, de Neutrale </a:t>
            </a:r>
            <a:r>
              <a:rPr lang="nl-BE" sz="1100" dirty="0" err="1">
                <a:solidFill>
                  <a:schemeClr val="tx1">
                    <a:lumMod val="65000"/>
                    <a:lumOff val="35000"/>
                  </a:schemeClr>
                </a:solidFill>
                <a:latin typeface="Helvetica" panose="020B0604020202020204" pitchFamily="34" charset="0"/>
                <a:cs typeface="Helvetica" panose="020B0604020202020204" pitchFamily="34" charset="0"/>
              </a:rPr>
              <a:t>Zorgkas</a:t>
            </a:r>
            <a:r>
              <a:rPr lang="nl-BE" sz="1100" dirty="0">
                <a:solidFill>
                  <a:schemeClr val="tx1">
                    <a:lumMod val="65000"/>
                    <a:lumOff val="35000"/>
                  </a:schemeClr>
                </a:solidFill>
                <a:latin typeface="Helvetica" panose="020B0604020202020204" pitchFamily="34" charset="0"/>
                <a:cs typeface="Helvetica" panose="020B0604020202020204" pitchFamily="34" charset="0"/>
              </a:rPr>
              <a:t> Vlaanderen en NZ Vakanties geeft het VNZ een extra dimensie.</a:t>
            </a:r>
          </a:p>
        </p:txBody>
      </p:sp>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81205" y="7403523"/>
            <a:ext cx="2177003" cy="1240766"/>
          </a:xfrm>
          <a:prstGeom prst="rect">
            <a:avLst/>
          </a:prstGeom>
        </p:spPr>
      </p:pic>
    </p:spTree>
    <p:extLst>
      <p:ext uri="{BB962C8B-B14F-4D97-AF65-F5344CB8AC3E}">
        <p14:creationId xmlns:p14="http://schemas.microsoft.com/office/powerpoint/2010/main" val="3578089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D4DBB358-A100-40FA-A0D7-5AE6871AAFF7}"/>
              </a:ext>
            </a:extLst>
          </p:cNvPr>
          <p:cNvSpPr/>
          <p:nvPr/>
        </p:nvSpPr>
        <p:spPr>
          <a:xfrm>
            <a:off x="471488" y="1244600"/>
            <a:ext cx="4354512" cy="4708981"/>
          </a:xfrm>
          <a:prstGeom prst="rect">
            <a:avLst/>
          </a:prstGeom>
        </p:spPr>
        <p:txBody>
          <a:bodyPr wrap="square">
            <a:spAutoFit/>
          </a:bodyPr>
          <a:lstStyle/>
          <a:p>
            <a:r>
              <a:rPr lang="en-US" sz="1200" u="sng" dirty="0">
                <a:solidFill>
                  <a:schemeClr val="tx1">
                    <a:lumMod val="75000"/>
                    <a:lumOff val="25000"/>
                  </a:schemeClr>
                </a:solidFill>
                <a:latin typeface="EYInterstate Light" panose="02000506000000020004" pitchFamily="2" charset="0"/>
              </a:rPr>
              <a:t>EY</a:t>
            </a:r>
          </a:p>
          <a:p>
            <a:endParaRPr lang="nl-BE" sz="1200" dirty="0">
              <a:solidFill>
                <a:schemeClr val="tx1">
                  <a:lumMod val="75000"/>
                  <a:lumOff val="25000"/>
                </a:schemeClr>
              </a:solidFill>
              <a:latin typeface="EYInterstate Light" panose="02000506000000020004" pitchFamily="2" charset="0"/>
            </a:endParaRPr>
          </a:p>
          <a:p>
            <a:r>
              <a:rPr lang="en-US" sz="1200" dirty="0">
                <a:solidFill>
                  <a:schemeClr val="tx1">
                    <a:lumMod val="75000"/>
                    <a:lumOff val="25000"/>
                  </a:schemeClr>
                </a:solidFill>
                <a:latin typeface="EYInterstate Light" panose="02000506000000020004" pitchFamily="2" charset="0"/>
              </a:rPr>
              <a:t>Audit </a:t>
            </a:r>
            <a:r>
              <a:rPr lang="nl-BE" sz="1200" dirty="0">
                <a:solidFill>
                  <a:schemeClr val="tx1">
                    <a:lumMod val="75000"/>
                    <a:lumOff val="25000"/>
                  </a:schemeClr>
                </a:solidFill>
                <a:latin typeface="EYInterstate Light" panose="02000506000000020004" pitchFamily="2" charset="0"/>
              </a:rPr>
              <a:t>Ι</a:t>
            </a:r>
            <a:r>
              <a:rPr lang="en-US" sz="1200" dirty="0">
                <a:solidFill>
                  <a:schemeClr val="tx1">
                    <a:lumMod val="75000"/>
                    <a:lumOff val="25000"/>
                  </a:schemeClr>
                </a:solidFill>
                <a:latin typeface="EYInterstate Light" panose="02000506000000020004" pitchFamily="2" charset="0"/>
              </a:rPr>
              <a:t> Tax </a:t>
            </a:r>
            <a:r>
              <a:rPr lang="nl-BE" sz="1200" dirty="0">
                <a:solidFill>
                  <a:schemeClr val="tx1">
                    <a:lumMod val="75000"/>
                    <a:lumOff val="25000"/>
                  </a:schemeClr>
                </a:solidFill>
                <a:latin typeface="EYInterstate Light" panose="02000506000000020004" pitchFamily="2" charset="0"/>
              </a:rPr>
              <a:t>Ι</a:t>
            </a:r>
            <a:r>
              <a:rPr lang="en-US" sz="1200" dirty="0">
                <a:solidFill>
                  <a:schemeClr val="tx1">
                    <a:lumMod val="75000"/>
                    <a:lumOff val="25000"/>
                  </a:schemeClr>
                </a:solidFill>
                <a:latin typeface="EYInterstate Light" panose="02000506000000020004" pitchFamily="2" charset="0"/>
              </a:rPr>
              <a:t> Transactions </a:t>
            </a:r>
            <a:r>
              <a:rPr lang="nl-BE" sz="1200" dirty="0">
                <a:solidFill>
                  <a:schemeClr val="tx1">
                    <a:lumMod val="75000"/>
                    <a:lumOff val="25000"/>
                  </a:schemeClr>
                </a:solidFill>
                <a:latin typeface="EYInterstate Light" panose="02000506000000020004" pitchFamily="2" charset="0"/>
              </a:rPr>
              <a:t>Ι</a:t>
            </a:r>
            <a:r>
              <a:rPr lang="en-US" sz="1200" dirty="0">
                <a:solidFill>
                  <a:schemeClr val="tx1">
                    <a:lumMod val="75000"/>
                    <a:lumOff val="25000"/>
                  </a:schemeClr>
                </a:solidFill>
                <a:latin typeface="EYInterstate Light" panose="02000506000000020004" pitchFamily="2" charset="0"/>
              </a:rPr>
              <a:t> Advisory </a:t>
            </a:r>
          </a:p>
          <a:p>
            <a:endParaRPr lang="nl-BE" sz="1200" dirty="0">
              <a:solidFill>
                <a:schemeClr val="tx1">
                  <a:lumMod val="75000"/>
                  <a:lumOff val="25000"/>
                </a:schemeClr>
              </a:solidFill>
              <a:latin typeface="EYInterstate Light" panose="02000506000000020004" pitchFamily="2" charset="0"/>
            </a:endParaRPr>
          </a:p>
          <a:p>
            <a:r>
              <a:rPr lang="en-US" sz="1200" dirty="0">
                <a:solidFill>
                  <a:schemeClr val="tx1">
                    <a:lumMod val="75000"/>
                    <a:lumOff val="25000"/>
                  </a:schemeClr>
                </a:solidFill>
                <a:latin typeface="EYInterstate Light" panose="02000506000000020004" pitchFamily="2" charset="0"/>
              </a:rPr>
              <a:t>About EY’s Climate Change and Sustainability </a:t>
            </a:r>
            <a:r>
              <a:rPr lang="en-US" sz="1200" dirty="0" smtClean="0">
                <a:solidFill>
                  <a:schemeClr val="tx1">
                    <a:lumMod val="75000"/>
                    <a:lumOff val="25000"/>
                  </a:schemeClr>
                </a:solidFill>
                <a:latin typeface="EYInterstate Light" panose="02000506000000020004" pitchFamily="2" charset="0"/>
              </a:rPr>
              <a:t>Services:</a:t>
            </a:r>
            <a:endParaRPr lang="nl-BE" sz="1200" dirty="0">
              <a:solidFill>
                <a:schemeClr val="tx1">
                  <a:lumMod val="75000"/>
                  <a:lumOff val="25000"/>
                </a:schemeClr>
              </a:solidFill>
              <a:latin typeface="EYInterstate Light" panose="02000506000000020004" pitchFamily="2" charset="0"/>
            </a:endParaRPr>
          </a:p>
          <a:p>
            <a:r>
              <a:rPr lang="en-US" sz="1200" dirty="0">
                <a:solidFill>
                  <a:schemeClr val="tx1">
                    <a:lumMod val="75000"/>
                    <a:lumOff val="25000"/>
                  </a:schemeClr>
                </a:solidFill>
                <a:latin typeface="EYInterstate Light" panose="02000506000000020004" pitchFamily="2" charset="0"/>
              </a:rPr>
              <a:t>Climate change and Sustainability continue to rise on the agendas of companies, governments and organizations around the world. Embedding Sustainability means a fundamental and complex transformation. </a:t>
            </a:r>
            <a:br>
              <a:rPr lang="en-US" sz="1200" dirty="0">
                <a:solidFill>
                  <a:schemeClr val="tx1">
                    <a:lumMod val="75000"/>
                    <a:lumOff val="25000"/>
                  </a:schemeClr>
                </a:solidFill>
                <a:latin typeface="EYInterstate Light" panose="02000506000000020004" pitchFamily="2" charset="0"/>
              </a:rPr>
            </a:br>
            <a:r>
              <a:rPr lang="en-US" sz="1200" dirty="0">
                <a:solidFill>
                  <a:schemeClr val="tx1">
                    <a:lumMod val="75000"/>
                    <a:lumOff val="25000"/>
                  </a:schemeClr>
                </a:solidFill>
                <a:latin typeface="EYInterstate Light" panose="02000506000000020004" pitchFamily="2" charset="0"/>
              </a:rPr>
              <a:t>Our global, multidisciplinary team combines our core experience in assurance, tax, transactions and advisory with climate change and sustainability skills and deep industry knowledge. We offer a tailored service supported by global methodologies to address issues relating to your specific needs. </a:t>
            </a:r>
          </a:p>
          <a:p>
            <a:endParaRPr lang="en-US" sz="1200" dirty="0">
              <a:solidFill>
                <a:schemeClr val="tx1">
                  <a:lumMod val="75000"/>
                  <a:lumOff val="25000"/>
                </a:schemeClr>
              </a:solidFill>
              <a:latin typeface="EYInterstate Light" panose="02000506000000020004" pitchFamily="2" charset="0"/>
            </a:endParaRPr>
          </a:p>
          <a:p>
            <a:endParaRPr lang="nl-BE" sz="1200" dirty="0">
              <a:solidFill>
                <a:schemeClr val="tx1">
                  <a:lumMod val="75000"/>
                  <a:lumOff val="25000"/>
                </a:schemeClr>
              </a:solidFill>
              <a:latin typeface="EYInterstate Light" panose="02000506000000020004" pitchFamily="2" charset="0"/>
            </a:endParaRPr>
          </a:p>
          <a:p>
            <a:r>
              <a:rPr lang="en-US" sz="1200" dirty="0">
                <a:solidFill>
                  <a:schemeClr val="tx1">
                    <a:lumMod val="75000"/>
                    <a:lumOff val="25000"/>
                  </a:schemeClr>
                </a:solidFill>
                <a:latin typeface="EYInterstate Light" panose="02000506000000020004" pitchFamily="2" charset="0"/>
              </a:rPr>
              <a:t>For more information, please visit</a:t>
            </a:r>
            <a:br>
              <a:rPr lang="en-US" sz="1200" dirty="0">
                <a:solidFill>
                  <a:schemeClr val="tx1">
                    <a:lumMod val="75000"/>
                    <a:lumOff val="25000"/>
                  </a:schemeClr>
                </a:solidFill>
                <a:latin typeface="EYInterstate Light" panose="02000506000000020004" pitchFamily="2" charset="0"/>
              </a:rPr>
            </a:br>
            <a:r>
              <a:rPr lang="en-US" sz="1200" u="sng" dirty="0">
                <a:solidFill>
                  <a:schemeClr val="tx1">
                    <a:lumMod val="75000"/>
                    <a:lumOff val="25000"/>
                  </a:schemeClr>
                </a:solidFill>
                <a:latin typeface="EYInterstate Light" panose="02000506000000020004" pitchFamily="2" charset="0"/>
                <a:hlinkClick r:id="rId2"/>
              </a:rPr>
              <a:t>http://www.ey.com/be</a:t>
            </a:r>
            <a:r>
              <a:rPr lang="en-US" sz="1200" dirty="0">
                <a:solidFill>
                  <a:schemeClr val="tx1">
                    <a:lumMod val="75000"/>
                    <a:lumOff val="25000"/>
                  </a:schemeClr>
                </a:solidFill>
                <a:latin typeface="EYInterstate Light" panose="02000506000000020004" pitchFamily="2" charset="0"/>
              </a:rPr>
              <a:t>. </a:t>
            </a:r>
          </a:p>
          <a:p>
            <a:endParaRPr lang="en-US" sz="1200" dirty="0">
              <a:solidFill>
                <a:schemeClr val="tx1">
                  <a:lumMod val="75000"/>
                  <a:lumOff val="25000"/>
                </a:schemeClr>
              </a:solidFill>
              <a:latin typeface="EYInterstate Light" panose="02000506000000020004" pitchFamily="2" charset="0"/>
            </a:endParaRPr>
          </a:p>
          <a:p>
            <a:endParaRPr lang="nl-BE" sz="1200" dirty="0">
              <a:solidFill>
                <a:schemeClr val="tx1">
                  <a:lumMod val="75000"/>
                  <a:lumOff val="25000"/>
                </a:schemeClr>
              </a:solidFill>
              <a:latin typeface="EYInterstate Light" panose="02000506000000020004" pitchFamily="2" charset="0"/>
            </a:endParaRPr>
          </a:p>
          <a:p>
            <a:r>
              <a:rPr lang="en-US" sz="1200" dirty="0">
                <a:solidFill>
                  <a:schemeClr val="tx1">
                    <a:lumMod val="75000"/>
                    <a:lumOff val="25000"/>
                  </a:schemeClr>
                </a:solidFill>
                <a:latin typeface="EYInterstate Light" panose="02000506000000020004" pitchFamily="2" charset="0"/>
              </a:rPr>
              <a:t>© 2019</a:t>
            </a:r>
          </a:p>
          <a:p>
            <a:endParaRPr lang="en-US" sz="1200" dirty="0">
              <a:solidFill>
                <a:schemeClr val="tx1">
                  <a:lumMod val="75000"/>
                  <a:lumOff val="25000"/>
                </a:schemeClr>
              </a:solidFill>
              <a:latin typeface="EYInterstate Light" panose="02000506000000020004" pitchFamily="2" charset="0"/>
            </a:endParaRPr>
          </a:p>
          <a:p>
            <a:r>
              <a:rPr lang="en-US" sz="1200" dirty="0">
                <a:solidFill>
                  <a:schemeClr val="tx1">
                    <a:lumMod val="75000"/>
                    <a:lumOff val="25000"/>
                  </a:schemeClr>
                </a:solidFill>
                <a:latin typeface="EYInterstate Light" panose="02000506000000020004" pitchFamily="2" charset="0"/>
              </a:rPr>
              <a:t>EY – All rights reserved. </a:t>
            </a:r>
            <a:br>
              <a:rPr lang="en-US" sz="1200" dirty="0">
                <a:solidFill>
                  <a:schemeClr val="tx1">
                    <a:lumMod val="75000"/>
                    <a:lumOff val="25000"/>
                  </a:schemeClr>
                </a:solidFill>
                <a:latin typeface="EYInterstate Light" panose="02000506000000020004" pitchFamily="2" charset="0"/>
              </a:rPr>
            </a:br>
            <a:r>
              <a:rPr lang="en-US" sz="1200" dirty="0">
                <a:solidFill>
                  <a:schemeClr val="tx1">
                    <a:lumMod val="75000"/>
                    <a:lumOff val="25000"/>
                  </a:schemeClr>
                </a:solidFill>
                <a:latin typeface="EYInterstate Light" panose="02000506000000020004" pitchFamily="2" charset="0"/>
              </a:rPr>
              <a:t>This material has been prepared for general informational purposes only and is not intended to be relied upon as accounting, tax or other professional advice. Please refer to your advisors for specific advice.</a:t>
            </a:r>
            <a:endParaRPr lang="nl-BE" sz="1200" dirty="0">
              <a:solidFill>
                <a:schemeClr val="tx1">
                  <a:lumMod val="75000"/>
                  <a:lumOff val="25000"/>
                </a:schemeClr>
              </a:solidFill>
              <a:latin typeface="EYInterstate Light" panose="02000506000000020004" pitchFamily="2" charset="0"/>
            </a:endParaRPr>
          </a:p>
        </p:txBody>
      </p:sp>
      <p:sp>
        <p:nvSpPr>
          <p:cNvPr id="5" name="Rectangle 4">
            <a:extLst>
              <a:ext uri="{FF2B5EF4-FFF2-40B4-BE49-F238E27FC236}">
                <a16:creationId xmlns:a16="http://schemas.microsoft.com/office/drawing/2014/main" xmlns="" id="{73597649-EEE5-4EF9-AD56-B0B83CCA5CB3}"/>
              </a:ext>
            </a:extLst>
          </p:cNvPr>
          <p:cNvSpPr/>
          <p:nvPr/>
        </p:nvSpPr>
        <p:spPr>
          <a:xfrm>
            <a:off x="3709577" y="9389066"/>
            <a:ext cx="2842445" cy="271869"/>
          </a:xfrm>
          <a:prstGeom prst="rect">
            <a:avLst/>
          </a:prstGeom>
        </p:spPr>
        <p:txBody>
          <a:bodyPr wrap="none">
            <a:spAutoFit/>
          </a:bodyPr>
          <a:lstStyle/>
          <a:p>
            <a:pPr>
              <a:lnSpc>
                <a:spcPts val="1400"/>
              </a:lnSpc>
              <a:spcAft>
                <a:spcPts val="0"/>
              </a:spcAft>
              <a:tabLst>
                <a:tab pos="2743200" algn="ctr"/>
                <a:tab pos="5486400" algn="r"/>
                <a:tab pos="4591050" algn="ctr"/>
                <a:tab pos="5486400" algn="r"/>
              </a:tabLst>
            </a:pPr>
            <a:r>
              <a:rPr lang="nl-BE" sz="1200" dirty="0">
                <a:solidFill>
                  <a:schemeClr val="bg1"/>
                </a:solidFill>
                <a:latin typeface="EYInterstate Light" panose="02000506000000020004" pitchFamily="2" charset="0"/>
                <a:ea typeface="Times New Roman" panose="02020603050405020304" pitchFamily="18" charset="0"/>
                <a:cs typeface="Times New Roman" panose="02020603050405020304" pitchFamily="18" charset="0"/>
              </a:rPr>
              <a:t> </a:t>
            </a:r>
            <a:r>
              <a:rPr lang="en-US" sz="800" dirty="0">
                <a:solidFill>
                  <a:schemeClr val="bg1"/>
                </a:solidFill>
                <a:latin typeface="EYInterstate Light" panose="02000506000000020004" pitchFamily="2" charset="0"/>
                <a:ea typeface="Times New Roman" panose="02020603050405020304" pitchFamily="18" charset="0"/>
                <a:cs typeface="Times New Roman" panose="02020603050405020304" pitchFamily="18" charset="0"/>
              </a:rPr>
              <a:t>© EY Climate Change and Sustainability Services - 2018</a:t>
            </a:r>
            <a:endParaRPr lang="nl-BE" sz="1200" dirty="0">
              <a:solidFill>
                <a:schemeClr val="bg1"/>
              </a:solidFill>
              <a:effectLst/>
              <a:latin typeface="EYInterstate Light" panose="02000506000000020004" pitchFamily="2"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612390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2535</TotalTime>
  <Words>2094</Words>
  <Application>Microsoft Office PowerPoint</Application>
  <PresentationFormat>A4 (210 x 297 mm)</PresentationFormat>
  <Paragraphs>153</Paragraphs>
  <Slides>11</Slides>
  <Notes>2</Notes>
  <HiddenSlides>0</HiddenSlides>
  <MMClips>0</MMClips>
  <ScaleCrop>false</ScaleCrop>
  <HeadingPairs>
    <vt:vector size="4" baseType="variant">
      <vt:variant>
        <vt:lpstr>Thema</vt:lpstr>
      </vt:variant>
      <vt:variant>
        <vt:i4>1</vt:i4>
      </vt:variant>
      <vt:variant>
        <vt:lpstr>Diatitels</vt:lpstr>
      </vt:variant>
      <vt:variant>
        <vt:i4>11</vt:i4>
      </vt:variant>
    </vt:vector>
  </HeadingPairs>
  <TitlesOfParts>
    <vt:vector size="12" baseType="lpstr">
      <vt:lpstr>Office Theme</vt:lpstr>
      <vt:lpstr>PowerPoint-presentatie</vt:lpstr>
      <vt:lpstr>PowerPoint-presentatie</vt:lpstr>
      <vt:lpstr>Procesverloop</vt:lpstr>
      <vt:lpstr>Materialiteitsmatrix</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Stuckens</dc:creator>
  <cp:lastModifiedBy>m203jcon</cp:lastModifiedBy>
  <cp:revision>447</cp:revision>
  <cp:lastPrinted>2019-09-01T17:04:01Z</cp:lastPrinted>
  <dcterms:created xsi:type="dcterms:W3CDTF">2019-04-02T15:54:18Z</dcterms:created>
  <dcterms:modified xsi:type="dcterms:W3CDTF">2019-10-21T06:26:41Z</dcterms:modified>
</cp:coreProperties>
</file>